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7" r:id="rId2"/>
    <p:sldId id="688" r:id="rId3"/>
    <p:sldId id="702" r:id="rId4"/>
    <p:sldId id="692" r:id="rId5"/>
    <p:sldId id="591" r:id="rId6"/>
    <p:sldId id="700" r:id="rId7"/>
    <p:sldId id="712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1235333-5FD6-49A7-958B-EB31934C37A5}">
          <p14:sldIdLst>
            <p14:sldId id="257"/>
          </p14:sldIdLst>
        </p14:section>
        <p14:section name="Default Section" id="{14D685BA-D775-49B5-B3A1-03264FF15A80}">
          <p14:sldIdLst>
            <p14:sldId id="688"/>
            <p14:sldId id="702"/>
            <p14:sldId id="692"/>
            <p14:sldId id="591"/>
            <p14:sldId id="700"/>
            <p14:sldId id="712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o Honwana" initials="FH" lastIdx="1" clrIdx="0">
    <p:extLst>
      <p:ext uri="{19B8F6BF-5375-455C-9EA6-DF929625EA0E}">
        <p15:presenceInfo xmlns="" xmlns:p15="http://schemas.microsoft.com/office/powerpoint/2012/main" userId="0dd188904a88704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427" autoAdjust="0"/>
    <p:restoredTop sz="94648" autoAdjust="0"/>
  </p:normalViewPr>
  <p:slideViewPr>
    <p:cSldViewPr snapToGrid="0">
      <p:cViewPr varScale="1">
        <p:scale>
          <a:sx n="64" d="100"/>
          <a:sy n="64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\\Users\fernandoouana\Downloads\ocorrencias%202907.11.xlsx" TargetMode="Externa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oleObject" Target="file:///\\Users\fernandoouana\Downloads\ocorrencias%202907.11.xlsx" TargetMode="Externa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3.xml"/><Relationship Id="rId1" Type="http://schemas.openxmlformats.org/officeDocument/2006/relationships/oleObject" Target="file:///\\Users\fernandoouana\Downloads\ocorrencias%202907.11.xlsx" TargetMode="External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\\Users\fernandoouana\Downloads\Balanco%20anual%20sinistralidade%202023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\\Users\fernandoouana\Downloads\Balanco%20anual%20sinistralidade%202023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\\Users\fernandoouana\Downloads\Balanco%20anual%20sinistralidade%202023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\\Users\fernandoouana\Downloads\Balanco%20anual%20sinistralidade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NR de ACIDENTES I Sem </a:t>
            </a:r>
          </a:p>
        </c:rich>
      </c:tx>
      <c:layout>
        <c:manualLayout>
          <c:xMode val="edge"/>
          <c:yMode val="edge"/>
          <c:x val="0.28372905370459711"/>
          <c:y val="3.3378770627195036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315725831187153E-2"/>
          <c:y val="6.2807525602793263E-2"/>
          <c:w val="0.79682533658699894"/>
          <c:h val="0.61216484617255706"/>
        </c:manualLayout>
      </c:layout>
      <c:lineChart>
        <c:grouping val="standard"/>
        <c:varyColors val="0"/>
        <c:ser>
          <c:idx val="0"/>
          <c:order val="0"/>
          <c:tx>
            <c:v>2024</c:v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B4-0C4A-8C5A-FCDCF3022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eparator>, </c:separator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'MAPA COMPARATIVO '!$A$24:$A$29</c:f>
              <c:strCache>
                <c:ptCount val="6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Abri</c:v>
                </c:pt>
                <c:pt idx="4">
                  <c:v>Mai</c:v>
                </c:pt>
                <c:pt idx="5">
                  <c:v>Jun</c:v>
                </c:pt>
              </c:strCache>
            </c:strRef>
          </c:cat>
          <c:val>
            <c:numRef>
              <c:f>'MAPA COMPARATIVO '!$B$24:$B$29</c:f>
              <c:numCache>
                <c:formatCode>General</c:formatCode>
                <c:ptCount val="6"/>
                <c:pt idx="0">
                  <c:v>43</c:v>
                </c:pt>
                <c:pt idx="1">
                  <c:v>47</c:v>
                </c:pt>
                <c:pt idx="2">
                  <c:v>47</c:v>
                </c:pt>
                <c:pt idx="3">
                  <c:v>66</c:v>
                </c:pt>
                <c:pt idx="4">
                  <c:v>49</c:v>
                </c:pt>
                <c:pt idx="5">
                  <c:v>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1B4-0C4A-8C5A-FCDCF3022C4B}"/>
            </c:ext>
          </c:extLst>
        </c:ser>
        <c:ser>
          <c:idx val="1"/>
          <c:order val="1"/>
          <c:tx>
            <c:v>2023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'MAPA COMPARATIVO '!$A$24:$A$29</c:f>
              <c:strCache>
                <c:ptCount val="6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Abri</c:v>
                </c:pt>
                <c:pt idx="4">
                  <c:v>Mai</c:v>
                </c:pt>
                <c:pt idx="5">
                  <c:v>Jun</c:v>
                </c:pt>
              </c:strCache>
            </c:strRef>
          </c:cat>
          <c:val>
            <c:numRef>
              <c:f>'MAPA COMPARATIVO '!$C$24:$C$29</c:f>
              <c:numCache>
                <c:formatCode>General</c:formatCode>
                <c:ptCount val="6"/>
                <c:pt idx="0">
                  <c:v>52</c:v>
                </c:pt>
                <c:pt idx="1">
                  <c:v>51</c:v>
                </c:pt>
                <c:pt idx="2">
                  <c:v>59</c:v>
                </c:pt>
                <c:pt idx="3">
                  <c:v>67</c:v>
                </c:pt>
                <c:pt idx="4">
                  <c:v>60</c:v>
                </c:pt>
                <c:pt idx="5">
                  <c:v>68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1B4-0C4A-8C5A-FCDCF3022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9195136"/>
        <c:axId val="119196672"/>
      </c:lineChart>
      <c:catAx>
        <c:axId val="11919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196672"/>
        <c:crosses val="autoZero"/>
        <c:auto val="1"/>
        <c:lblAlgn val="ctr"/>
        <c:lblOffset val="100"/>
        <c:noMultiLvlLbl val="0"/>
      </c:catAx>
      <c:valAx>
        <c:axId val="119196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919513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3267137110399703"/>
          <c:y val="0.93158734445357405"/>
          <c:w val="0.33465699785919334"/>
          <c:h val="6.84126555464259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gradFill>
        <a:gsLst>
          <a:gs pos="0">
            <a:schemeClr val="accent1">
              <a:lumMod val="5000"/>
              <a:lumOff val="95000"/>
            </a:schemeClr>
          </a:gs>
          <a:gs pos="74000">
            <a:schemeClr val="accent1">
              <a:lumMod val="45000"/>
              <a:lumOff val="55000"/>
            </a:schemeClr>
          </a:gs>
          <a:gs pos="83000">
            <a:schemeClr val="accent1">
              <a:lumMod val="45000"/>
              <a:lumOff val="55000"/>
            </a:schemeClr>
          </a:gs>
          <a:gs pos="100000">
            <a:schemeClr val="accent1">
              <a:lumMod val="30000"/>
              <a:lumOff val="70000"/>
            </a:schemeClr>
          </a:gs>
        </a:gsLst>
        <a:lin ang="4200000" scaled="0"/>
      </a:gradFill>
      <a:round/>
    </a:ln>
    <a:effectLst/>
  </c:spPr>
  <c:txPr>
    <a:bodyPr rot="2040000"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600" b="1"/>
              <a:t>Nr.</a:t>
            </a:r>
            <a:r>
              <a:rPr lang="pt-PT" sz="1600" b="1" baseline="0"/>
              <a:t> </a:t>
            </a:r>
            <a:r>
              <a:rPr lang="pt-PT" sz="1600" b="1"/>
              <a:t>Óbitos I Sem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8722775547096349E-2"/>
          <c:y val="0.1298669467787115"/>
          <c:w val="0.89092402356990141"/>
          <c:h val="0.56489777013167475"/>
        </c:manualLayout>
      </c:layout>
      <c:lineChart>
        <c:grouping val="standard"/>
        <c:varyColors val="0"/>
        <c:ser>
          <c:idx val="2"/>
          <c:order val="0"/>
          <c:tx>
            <c:v>2024</c:v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'MAPA COMPARATIVO '!$A$24:$A$29</c:f>
              <c:strCache>
                <c:ptCount val="6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Abri</c:v>
                </c:pt>
                <c:pt idx="4">
                  <c:v>Mai</c:v>
                </c:pt>
                <c:pt idx="5">
                  <c:v>Jun</c:v>
                </c:pt>
              </c:strCache>
            </c:strRef>
          </c:cat>
          <c:val>
            <c:numRef>
              <c:f>'MAPA COMPARATIVO '!$D$24:$D$29</c:f>
              <c:numCache>
                <c:formatCode>General</c:formatCode>
                <c:ptCount val="6"/>
                <c:pt idx="0">
                  <c:v>46</c:v>
                </c:pt>
                <c:pt idx="1">
                  <c:v>48</c:v>
                </c:pt>
                <c:pt idx="2">
                  <c:v>54</c:v>
                </c:pt>
                <c:pt idx="3">
                  <c:v>67</c:v>
                </c:pt>
                <c:pt idx="4">
                  <c:v>57</c:v>
                </c:pt>
                <c:pt idx="5">
                  <c:v>94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E4ED-9940-ACAF-1D2C2D934EBB}"/>
            </c:ext>
          </c:extLst>
        </c:ser>
        <c:ser>
          <c:idx val="3"/>
          <c:order val="1"/>
          <c:tx>
            <c:v>2023</c:v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'MAPA COMPARATIVO '!$A$24:$A$29</c:f>
              <c:strCache>
                <c:ptCount val="6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Abri</c:v>
                </c:pt>
                <c:pt idx="4">
                  <c:v>Mai</c:v>
                </c:pt>
                <c:pt idx="5">
                  <c:v>Jun</c:v>
                </c:pt>
              </c:strCache>
            </c:strRef>
          </c:cat>
          <c:val>
            <c:numRef>
              <c:f>'MAPA COMPARATIVO '!$E$24:$E$29</c:f>
              <c:numCache>
                <c:formatCode>General</c:formatCode>
                <c:ptCount val="6"/>
                <c:pt idx="0">
                  <c:v>55</c:v>
                </c:pt>
                <c:pt idx="1">
                  <c:v>49</c:v>
                </c:pt>
                <c:pt idx="2">
                  <c:v>79</c:v>
                </c:pt>
                <c:pt idx="3">
                  <c:v>58</c:v>
                </c:pt>
                <c:pt idx="4">
                  <c:v>54</c:v>
                </c:pt>
                <c:pt idx="5">
                  <c:v>92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E4ED-9940-ACAF-1D2C2D934E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845440"/>
        <c:axId val="122851328"/>
      </c:lineChart>
      <c:catAx>
        <c:axId val="12284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51328"/>
        <c:crosses val="autoZero"/>
        <c:auto val="1"/>
        <c:lblAlgn val="ctr"/>
        <c:lblOffset val="100"/>
        <c:noMultiLvlLbl val="0"/>
      </c:catAx>
      <c:valAx>
        <c:axId val="12285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45440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gradFill flip="none" rotWithShape="1">
                <a:gsLst>
                  <a:gs pos="0">
                    <a:schemeClr val="accent3">
                      <a:lumMod val="89000"/>
                    </a:schemeClr>
                  </a:gs>
                  <a:gs pos="23000">
                    <a:schemeClr val="accent3">
                      <a:lumMod val="89000"/>
                    </a:schemeClr>
                  </a:gs>
                  <a:gs pos="69000">
                    <a:schemeClr val="accent3">
                      <a:lumMod val="75000"/>
                    </a:schemeClr>
                  </a:gs>
                  <a:gs pos="97000">
                    <a:schemeClr val="accent3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600" b="1"/>
              <a:t>Nr</a:t>
            </a:r>
            <a:r>
              <a:rPr lang="pt-PT" sz="1600" b="1" baseline="0"/>
              <a:t> F. Graves I Sem 2024</a:t>
            </a:r>
            <a:endParaRPr lang="pt-PT" sz="16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7136482939632549E-2"/>
          <c:y val="0.13930555555555557"/>
          <c:w val="0.90286351706036749"/>
          <c:h val="0.56028036516124247"/>
        </c:manualLayout>
      </c:layout>
      <c:lineChart>
        <c:grouping val="standard"/>
        <c:varyColors val="0"/>
        <c:ser>
          <c:idx val="0"/>
          <c:order val="0"/>
          <c:tx>
            <c:strRef>
              <c:f>'MAPA COMPARATIVO '!$H$1</c:f>
              <c:strCache>
                <c:ptCount val="1"/>
                <c:pt idx="0">
                  <c:v>2024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'MAPA COMPARATIVO '!$G$2:$G$7</c:f>
              <c:strCache>
                <c:ptCount val="6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Abri</c:v>
                </c:pt>
                <c:pt idx="4">
                  <c:v>Mai</c:v>
                </c:pt>
                <c:pt idx="5">
                  <c:v>Jun</c:v>
                </c:pt>
              </c:strCache>
            </c:strRef>
          </c:cat>
          <c:val>
            <c:numRef>
              <c:f>'MAPA COMPARATIVO '!$H$2:$H$7</c:f>
              <c:numCache>
                <c:formatCode>General</c:formatCode>
                <c:ptCount val="6"/>
                <c:pt idx="0">
                  <c:v>29</c:v>
                </c:pt>
                <c:pt idx="1">
                  <c:v>41</c:v>
                </c:pt>
                <c:pt idx="2">
                  <c:v>39</c:v>
                </c:pt>
                <c:pt idx="3">
                  <c:v>57</c:v>
                </c:pt>
                <c:pt idx="4">
                  <c:v>48</c:v>
                </c:pt>
                <c:pt idx="5">
                  <c:v>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E7A-3940-93CA-FD4D1290ABCE}"/>
            </c:ext>
          </c:extLst>
        </c:ser>
        <c:ser>
          <c:idx val="1"/>
          <c:order val="1"/>
          <c:tx>
            <c:strRef>
              <c:f>'MAPA COMPARATIVO '!$I$1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'MAPA COMPARATIVO '!$G$2:$G$7</c:f>
              <c:strCache>
                <c:ptCount val="6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Abri</c:v>
                </c:pt>
                <c:pt idx="4">
                  <c:v>Mai</c:v>
                </c:pt>
                <c:pt idx="5">
                  <c:v>Jun</c:v>
                </c:pt>
              </c:strCache>
            </c:strRef>
          </c:cat>
          <c:val>
            <c:numRef>
              <c:f>'MAPA COMPARATIVO '!$I$2:$I$7</c:f>
              <c:numCache>
                <c:formatCode>General</c:formatCode>
                <c:ptCount val="6"/>
                <c:pt idx="0">
                  <c:v>44</c:v>
                </c:pt>
                <c:pt idx="1">
                  <c:v>33</c:v>
                </c:pt>
                <c:pt idx="2">
                  <c:v>75</c:v>
                </c:pt>
                <c:pt idx="3">
                  <c:v>45</c:v>
                </c:pt>
                <c:pt idx="4">
                  <c:v>33</c:v>
                </c:pt>
                <c:pt idx="5">
                  <c:v>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E7A-3940-93CA-FD4D1290A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2931456"/>
        <c:axId val="124518400"/>
      </c:lineChart>
      <c:catAx>
        <c:axId val="122931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18400"/>
        <c:crosses val="autoZero"/>
        <c:auto val="1"/>
        <c:lblAlgn val="ctr"/>
        <c:lblOffset val="100"/>
        <c:noMultiLvlLbl val="0"/>
      </c:catAx>
      <c:valAx>
        <c:axId val="12451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931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2000" dirty="0"/>
              <a:t>NR. CASOS/ </a:t>
            </a:r>
            <a:r>
              <a:rPr lang="pt-PT" sz="2000" dirty="0">
                <a:solidFill>
                  <a:srgbClr val="FF0000"/>
                </a:solidFill>
              </a:rPr>
              <a:t>OBITOS</a:t>
            </a:r>
            <a:r>
              <a:rPr lang="pt-PT" sz="2000" dirty="0"/>
              <a:t> –I</a:t>
            </a:r>
            <a:r>
              <a:rPr lang="pt-PT" sz="2000" baseline="0" dirty="0"/>
              <a:t> </a:t>
            </a:r>
            <a:r>
              <a:rPr lang="pt-PT" sz="2000" baseline="0" dirty="0" err="1"/>
              <a:t>SemESTRE</a:t>
            </a:r>
            <a:r>
              <a:rPr lang="pt-PT" sz="2000" baseline="0" dirty="0"/>
              <a:t> 2024</a:t>
            </a:r>
            <a:r>
              <a:rPr lang="pt-PT" sz="2000" dirty="0"/>
              <a:t> </a:t>
            </a:r>
          </a:p>
        </c:rich>
      </c:tx>
      <c:layout>
        <c:manualLayout>
          <c:xMode val="edge"/>
          <c:yMode val="edge"/>
          <c:x val="0.12063051335366917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8864661617042479E-2"/>
          <c:w val="1"/>
          <c:h val="0.8863933905449447"/>
        </c:manualLayout>
      </c:layout>
      <c:pie3DChart>
        <c:varyColors val="1"/>
        <c:ser>
          <c:idx val="0"/>
          <c:order val="0"/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flat">
              <a:bevelT w="0" h="0"/>
              <a:bevelB w="0" h="0"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0E2-644F-A9BA-D62009FA22A4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0E2-644F-A9BA-D62009FA22A4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0E2-644F-A9BA-D62009FA22A4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0E2-644F-A9BA-D62009FA22A4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0E2-644F-A9BA-D62009FA22A4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0E2-644F-A9BA-D62009FA22A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0E2-644F-A9BA-D62009FA22A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0E2-644F-A9BA-D62009FA22A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  <a:alpha val="90000"/>
                </a:schemeClr>
              </a:solidFill>
              <a:ln w="19050">
                <a:solidFill>
                  <a:schemeClr val="accent3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accent3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0E2-644F-A9BA-D62009FA22A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4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0E2-644F-A9BA-D62009FA22A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  <a:alpha val="90000"/>
                </a:schemeClr>
              </a:solidFill>
              <a:ln w="19050">
                <a:solidFill>
                  <a:schemeClr val="tx1"/>
                </a:solidFill>
              </a:ln>
              <a:effectLst>
                <a:innerShdw blurRad="114300">
                  <a:schemeClr val="accent5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bevelT w="0" h="0"/>
                <a:bevelB w="0" h="0"/>
                <a:contourClr>
                  <a:schemeClr val="tx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0E2-644F-A9BA-D62009FA22A4}"/>
              </c:ext>
            </c:extLst>
          </c:dPt>
          <c:dLbls>
            <c:dLbl>
              <c:idx val="0"/>
              <c:layout>
                <c:manualLayout>
                  <c:x val="-0.14220923395445773"/>
                  <c:y val="9.064302420563580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751D3992-46EC-E24B-BC2D-B56D86C4AB62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05115CC5-F0BF-B449-AEDC-3B897FA7C11F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43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525751611265423"/>
                      <c:h val="6.364001020414299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0E2-644F-A9BA-D62009FA22A4}"/>
                </c:ext>
              </c:extLst>
            </c:dLbl>
            <c:dLbl>
              <c:idx val="1"/>
              <c:layout>
                <c:manualLayout>
                  <c:x val="-2.7805105385426278E-2"/>
                  <c:y val="3.709077134903408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42BF7D20-CE8D-9448-BFEB-95F14D44C9BF}" type="CATEGORYNAME">
                      <a:rPr lang="en-US" sz="1500" b="1">
                        <a:solidFill>
                          <a:schemeClr val="tx1"/>
                        </a:solidFill>
                      </a:rPr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>
                        <a:solidFill>
                          <a:schemeClr val="tx1"/>
                        </a:solidFill>
                      </a:rPr>
                      <a:t>; </a:t>
                    </a:r>
                    <a:fld id="{D9EABC90-A063-BB44-97FA-C6338BC1C592}" type="VALUE">
                      <a:rPr lang="en-US" sz="1500" b="1" baseline="0" smtClean="0">
                        <a:solidFill>
                          <a:schemeClr val="tx1"/>
                        </a:solidFill>
                      </a:rPr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>
                        <a:solidFill>
                          <a:schemeClr val="tx1"/>
                        </a:solidFill>
                      </a:rPr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16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455397768101586"/>
                      <c:h val="5.290246883570556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0E2-644F-A9BA-D62009FA22A4}"/>
                </c:ext>
              </c:extLst>
            </c:dLbl>
            <c:dLbl>
              <c:idx val="2"/>
              <c:layout>
                <c:manualLayout>
                  <c:x val="-7.9334725021661973E-2"/>
                  <c:y val="-0.1110071609377160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04720CD5-DD58-A94F-A201-DE3ADD651A96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D77BDCBE-3123-2B4B-9031-297E2D1C91A5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46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E2-644F-A9BA-D62009FA22A4}"/>
                </c:ext>
              </c:extLst>
            </c:dLbl>
            <c:dLbl>
              <c:idx val="3"/>
              <c:layout>
                <c:manualLayout>
                  <c:x val="-0.12918187651928084"/>
                  <c:y val="-0.2002152490094338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2DFD2D93-2C11-6240-AF8A-0EA1395BDB3C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C01156A9-AB16-0B47-BA67-3BFD77A8AAD3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55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0E2-644F-A9BA-D62009FA22A4}"/>
                </c:ext>
              </c:extLst>
            </c:dLbl>
            <c:dLbl>
              <c:idx val="4"/>
              <c:layout>
                <c:manualLayout>
                  <c:x val="9.2160595447803376E-2"/>
                  <c:y val="-0.1434166071331968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17FB72A0-A716-DE43-8E72-A5703ED92A56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949DDAF7-7C83-EE44-AA6F-D6E7D431C054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17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0E2-644F-A9BA-D62009FA22A4}"/>
                </c:ext>
              </c:extLst>
            </c:dLbl>
            <c:dLbl>
              <c:idx val="5"/>
              <c:layout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76C98CD0-1D03-7249-9117-8A6F2BC71765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66C5D6E6-89B4-8243-92F5-3F429DEC1503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16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0E2-644F-A9BA-D62009FA22A4}"/>
                </c:ext>
              </c:extLst>
            </c:dLbl>
            <c:dLbl>
              <c:idx val="6"/>
              <c:layout>
                <c:manualLayout>
                  <c:x val="3.7274294345253575E-2"/>
                  <c:y val="-9.4314584073696611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91A01DDC-A1C9-4045-8CDB-6AE971A876C6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8423ECE8-FE41-6841-B267-8C682AC27D4D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22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D0E2-644F-A9BA-D62009FA22A4}"/>
                </c:ext>
              </c:extLst>
            </c:dLbl>
            <c:dLbl>
              <c:idx val="7"/>
              <c:layout>
                <c:manualLayout>
                  <c:x val="2.7446969218659564E-2"/>
                  <c:y val="-8.478337240054181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1398371A-A99D-2447-A00D-96666E1C4D59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5A5CB020-5520-DC4A-B757-8332ADD5C66E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23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2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86659288855806"/>
                      <c:h val="4.876360659764841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D0E2-644F-A9BA-D62009FA22A4}"/>
                </c:ext>
              </c:extLst>
            </c:dLbl>
            <c:dLbl>
              <c:idx val="8"/>
              <c:layout>
                <c:manualLayout>
                  <c:x val="0.13431248584628891"/>
                  <c:y val="7.962083191251237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500" b="1" dirty="0"/>
                      <a:t>NAMPULA </a:t>
                    </a:r>
                    <a:fld id="{FAE8DA65-5F84-4C44-8BC0-87766D23A652}" type="VALUE">
                      <a:rPr lang="en-US" sz="1500" b="1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dirty="0"/>
                      <a:t>/</a:t>
                    </a:r>
                    <a:r>
                      <a:rPr lang="en-US" sz="1500" b="1" dirty="0">
                        <a:solidFill>
                          <a:srgbClr val="FF0000"/>
                        </a:solidFill>
                      </a:rPr>
                      <a:t>45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3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277543951566411"/>
                      <c:h val="7.891186729804086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D0E2-644F-A9BA-D62009FA22A4}"/>
                </c:ext>
              </c:extLst>
            </c:dLbl>
            <c:dLbl>
              <c:idx val="9"/>
              <c:layout>
                <c:manualLayout>
                  <c:x val="-2.5190036371010617E-2"/>
                  <c:y val="3.2591402014802956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D45CA404-EAB7-A849-9BEA-F9C21865B0A1}" type="CATEGORYNAME">
                      <a:rPr lang="en-US" sz="1500" b="1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8EC1EF37-9DC2-6D45-A396-402B51BF94C7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14</a:t>
                    </a:r>
                  </a:p>
                </c:rich>
              </c:tx>
              <c:spPr>
                <a:noFill/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4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35834441059819"/>
                      <c:h val="4.907110518255366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D0E2-644F-A9BA-D62009FA22A4}"/>
                </c:ext>
              </c:extLst>
            </c:dLbl>
            <c:dLbl>
              <c:idx val="10"/>
              <c:layout>
                <c:manualLayout>
                  <c:x val="7.4296962562869218E-2"/>
                  <c:y val="4.49594676655417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500" b="1" i="0" u="none" strike="noStrike" kern="1200" baseline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A65A9B1D-D7B8-9746-8B13-0E1D9C38B2BE}" type="CATEGORYNAME">
                      <a:rPr lang="en-US" sz="1500" b="1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500" b="1" baseline="0" dirty="0"/>
                      <a:t>; </a:t>
                    </a:r>
                    <a:fld id="{39982277-016F-D049-8767-B3C0EB3F0E77}" type="VALUE">
                      <a:rPr lang="en-US" sz="1500" b="1" baseline="0" smtClean="0"/>
                      <a:pPr>
                        <a:defRPr sz="1500" b="1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500" b="1" baseline="0" dirty="0"/>
                      <a:t>/</a:t>
                    </a:r>
                    <a:r>
                      <a:rPr lang="en-US" sz="1500" b="1" baseline="0" dirty="0">
                        <a:solidFill>
                          <a:srgbClr val="FF0000"/>
                        </a:solidFill>
                      </a:rPr>
                      <a:t>23</a:t>
                    </a:r>
                  </a:p>
                </c:rich>
              </c:tx>
              <c:spPr>
                <a:solidFill>
                  <a:schemeClr val="bg1"/>
                </a:solidFill>
                <a:ln w="12700" cap="flat" cmpd="sng" algn="ctr">
                  <a:noFill/>
                  <a:round/>
                </a:ln>
                <a:effectLst>
                  <a:outerShdw blurRad="50800" dist="38100" dir="2700000" algn="tl" rotWithShape="0">
                    <a:schemeClr val="accent5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D0E2-644F-A9BA-D62009FA22A4}"/>
                </c:ext>
              </c:extLst>
            </c:dLbl>
            <c:spPr>
              <a:noFill/>
              <a:ln>
                <a:noFill/>
              </a:ln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'RESUMO POR PROVINVIAS'!$G$13:$G$23</c:f>
              <c:strCache>
                <c:ptCount val="11"/>
                <c:pt idx="0">
                  <c:v>C/Maputo</c:v>
                </c:pt>
                <c:pt idx="1">
                  <c:v>P/Maputo</c:v>
                </c:pt>
                <c:pt idx="2">
                  <c:v>Gaza</c:v>
                </c:pt>
                <c:pt idx="3">
                  <c:v>I’bane</c:v>
                </c:pt>
                <c:pt idx="4">
                  <c:v>Sofala</c:v>
                </c:pt>
                <c:pt idx="5">
                  <c:v>Manica</c:v>
                </c:pt>
                <c:pt idx="6">
                  <c:v>Tete</c:v>
                </c:pt>
                <c:pt idx="7">
                  <c:v>Zambézia</c:v>
                </c:pt>
                <c:pt idx="8">
                  <c:v>Nampula</c:v>
                </c:pt>
                <c:pt idx="9">
                  <c:v>Niassa</c:v>
                </c:pt>
                <c:pt idx="10">
                  <c:v>C/Delgado</c:v>
                </c:pt>
              </c:strCache>
            </c:strRef>
          </c:cat>
          <c:val>
            <c:numRef>
              <c:f>'RESUMO POR PROVINVIAS'!$H$13:$H$23</c:f>
              <c:numCache>
                <c:formatCode>General</c:formatCode>
                <c:ptCount val="11"/>
                <c:pt idx="0">
                  <c:v>57</c:v>
                </c:pt>
                <c:pt idx="1">
                  <c:v>12</c:v>
                </c:pt>
                <c:pt idx="2">
                  <c:v>37</c:v>
                </c:pt>
                <c:pt idx="3">
                  <c:v>44</c:v>
                </c:pt>
                <c:pt idx="4">
                  <c:v>26</c:v>
                </c:pt>
                <c:pt idx="5">
                  <c:v>27</c:v>
                </c:pt>
                <c:pt idx="6">
                  <c:v>17</c:v>
                </c:pt>
                <c:pt idx="7">
                  <c:v>24</c:v>
                </c:pt>
                <c:pt idx="8">
                  <c:v>29</c:v>
                </c:pt>
                <c:pt idx="9">
                  <c:v>14</c:v>
                </c:pt>
                <c:pt idx="1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D0E2-644F-A9BA-D62009FA22A4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2000" b="1"/>
              <a:t>Nr.</a:t>
            </a:r>
            <a:r>
              <a:rPr lang="pt-PT" sz="2000" b="1" baseline="0"/>
              <a:t> Acidentes/Ano</a:t>
            </a:r>
            <a:endParaRPr lang="pt-PT" sz="2000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bg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0DF-0445-8C06-5275F3B6212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0DF-0445-8C06-5275F3B6212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0DF-0445-8C06-5275F3B6212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0DF-0445-8C06-5275F3B6212A}"/>
              </c:ext>
            </c:extLst>
          </c:dPt>
          <c:dLbls>
            <c:dLbl>
              <c:idx val="0"/>
              <c:layout>
                <c:manualLayout>
                  <c:x val="2.2127750528106949E-2"/>
                  <c:y val="-0.409670135357820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DF-0445-8C06-5275F3B6212A}"/>
                </c:ext>
              </c:extLst>
            </c:dLbl>
            <c:dLbl>
              <c:idx val="1"/>
              <c:layout>
                <c:manualLayout>
                  <c:x val="1.6572218104699724E-2"/>
                  <c:y val="-0.377262708733713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DF-0445-8C06-5275F3B6212A}"/>
                </c:ext>
              </c:extLst>
            </c:dLbl>
            <c:dLbl>
              <c:idx val="2"/>
              <c:layout>
                <c:manualLayout>
                  <c:x val="1.7815628912224518E-2"/>
                  <c:y val="-0.306805179100409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DF-0445-8C06-5275F3B6212A}"/>
                </c:ext>
              </c:extLst>
            </c:dLbl>
            <c:dLbl>
              <c:idx val="3"/>
              <c:layout>
                <c:manualLayout>
                  <c:x val="2.2222222222222119E-2"/>
                  <c:y val="-0.166666666666666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DF-0445-8C06-5275F3B621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'MAPA COMPARATIVO '!$B$81:$E$81</c:f>
              <c:strCache>
                <c:ptCount val="4"/>
                <c:pt idx="0">
                  <c:v>2021</c:v>
                </c:pt>
                <c:pt idx="1">
                  <c:v>2023</c:v>
                </c:pt>
                <c:pt idx="2">
                  <c:v>2023</c:v>
                </c:pt>
                <c:pt idx="3">
                  <c:v>1Sem. 2024</c:v>
                </c:pt>
              </c:strCache>
            </c:strRef>
          </c:cat>
          <c:val>
            <c:numRef>
              <c:f>'MAPA COMPARATIVO '!$B$82:$E$82</c:f>
              <c:numCache>
                <c:formatCode>General</c:formatCode>
                <c:ptCount val="4"/>
                <c:pt idx="0">
                  <c:v>942</c:v>
                </c:pt>
                <c:pt idx="1">
                  <c:v>838</c:v>
                </c:pt>
                <c:pt idx="2">
                  <c:v>668</c:v>
                </c:pt>
                <c:pt idx="3">
                  <c:v>310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0DF-0445-8C06-5275F3B62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247424"/>
        <c:axId val="122249216"/>
        <c:axId val="0"/>
      </c:bar3DChart>
      <c:catAx>
        <c:axId val="122247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49216"/>
        <c:crosses val="autoZero"/>
        <c:auto val="1"/>
        <c:lblAlgn val="ctr"/>
        <c:lblOffset val="100"/>
        <c:noMultiLvlLbl val="0"/>
      </c:catAx>
      <c:valAx>
        <c:axId val="12224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247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>
                <a:solidFill>
                  <a:schemeClr val="tx1"/>
                </a:solidFill>
              </a:rPr>
              <a:t>Nº de </a:t>
            </a:r>
            <a:r>
              <a:rPr lang="en-US" sz="1800" b="1" dirty="0" err="1">
                <a:solidFill>
                  <a:schemeClr val="tx1"/>
                </a:solidFill>
              </a:rPr>
              <a:t>Atropelamentos</a:t>
            </a:r>
            <a:endParaRPr lang="en-US" sz="180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'RESUMO POR PROVINVIAS'!$B$12</c:f>
              <c:strCache>
                <c:ptCount val="1"/>
                <c:pt idx="0">
                  <c:v>Nº de casos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8C-8043-9B83-3B016DAEB0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8C-8043-9B83-3B016DAEB0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8C-8043-9B83-3B016DAEB0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8C-8043-9B83-3B016DAEB0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E8C-8043-9B83-3B016DAEB0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E8C-8043-9B83-3B016DAEB03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EE8C-8043-9B83-3B016DAEB03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EE8C-8043-9B83-3B016DAEB03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EE8C-8043-9B83-3B016DAEB03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EE8C-8043-9B83-3B016DAEB03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EE8C-8043-9B83-3B016DAEB038}"/>
              </c:ext>
            </c:extLst>
          </c:dPt>
          <c:dLbls>
            <c:dLbl>
              <c:idx val="0"/>
              <c:layout>
                <c:manualLayout>
                  <c:x val="-0.16697098580404438"/>
                  <c:y val="5.77207775461648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A17CA62-966D-6243-856B-EF7B7696E973}" type="CATEGORYNAME">
                      <a:rPr lang="en-US" sz="1200" b="1">
                        <a:solidFill>
                          <a:schemeClr val="tx1"/>
                        </a:solidFill>
                      </a:rPr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200" b="1" baseline="0" dirty="0">
                        <a:solidFill>
                          <a:schemeClr val="tx1"/>
                        </a:solidFill>
                      </a:rPr>
                      <a:t>; </a:t>
                    </a:r>
                    <a:r>
                      <a:rPr lang="en-US" sz="1200" b="1" baseline="0" dirty="0">
                        <a:solidFill>
                          <a:srgbClr val="FF0000"/>
                        </a:solidFill>
                      </a:rPr>
                      <a:t>36</a:t>
                    </a:r>
                    <a:r>
                      <a:rPr lang="en-US" sz="1200" b="1" baseline="0" dirty="0">
                        <a:solidFill>
                          <a:schemeClr val="tx1"/>
                        </a:solidFill>
                      </a:rPr>
                      <a:t>; </a:t>
                    </a:r>
                    <a:fld id="{73364779-8D7D-E548-AB8A-6227E1919B9A}" type="PERCENTAGE">
                      <a:rPr lang="en-US" sz="1200" b="1" baseline="0">
                        <a:solidFill>
                          <a:schemeClr val="tx1"/>
                        </a:solidFill>
                      </a:rPr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[PERCENTAGEM]</a:t>
                    </a:fld>
                    <a:endParaRPr lang="en-US" sz="1200" b="1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2676453788470305"/>
                      <c:h val="6.2678882729594945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E8C-8043-9B83-3B016DAEB038}"/>
                </c:ext>
              </c:extLst>
            </c:dLbl>
            <c:dLbl>
              <c:idx val="1"/>
              <c:layout>
                <c:manualLayout>
                  <c:x val="-1.0053667157507506E-2"/>
                  <c:y val="-0.12697766756343698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634161998438392"/>
                      <c:h val="2.355891431306550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E8C-8043-9B83-3B016DAEB038}"/>
                </c:ext>
              </c:extLst>
            </c:dLbl>
            <c:dLbl>
              <c:idx val="2"/>
              <c:layout>
                <c:manualLayout>
                  <c:x val="-0.14189912827714882"/>
                  <c:y val="-0.16107039489434793"/>
                </c:manualLayout>
              </c:layout>
              <c:tx>
                <c:rich>
                  <a:bodyPr/>
                  <a:lstStyle/>
                  <a:p>
                    <a:fld id="{97B4F8AF-327D-D442-B7CA-5647BB02E253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[NOME DA CATEGORIA]</a:t>
                    </a:fld>
                    <a:r>
                      <a:rPr lang="en-US" baseline="0">
                        <a:solidFill>
                          <a:schemeClr val="tx1"/>
                        </a:solidFill>
                      </a:rPr>
                      <a:t>; </a:t>
                    </a:r>
                    <a:fld id="{7346A076-B03F-3C47-9DA5-7DA3E664BE72}" type="VALUE">
                      <a:rPr lang="en-US" baseline="0">
                        <a:solidFill>
                          <a:srgbClr val="FF0000"/>
                        </a:solidFill>
                      </a:rPr>
                      <a:pPr/>
                      <a:t>[VALOR]</a:t>
                    </a:fld>
                    <a:r>
                      <a:rPr lang="en-US" baseline="0">
                        <a:solidFill>
                          <a:srgbClr val="FF0000"/>
                        </a:solidFill>
                      </a:rPr>
                      <a:t>;</a:t>
                    </a:r>
                    <a:r>
                      <a:rPr lang="en-US" baseline="0">
                        <a:solidFill>
                          <a:schemeClr val="tx1"/>
                        </a:solidFill>
                      </a:rPr>
                      <a:t> </a:t>
                    </a:r>
                    <a:fld id="{38A7A9DF-5AFE-C74A-BC87-434484A1605E}" type="PERCENTAGE">
                      <a:rPr lang="en-US" baseline="0">
                        <a:solidFill>
                          <a:schemeClr val="tx1"/>
                        </a:solidFill>
                      </a:rPr>
                      <a:pPr/>
                      <a:t>[PERCENTAGEM]</a:t>
                    </a:fld>
                    <a:endParaRPr lang="en-US" baseline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8C-8043-9B83-3B016DAEB038}"/>
                </c:ext>
              </c:extLst>
            </c:dLbl>
            <c:dLbl>
              <c:idx val="3"/>
              <c:layout>
                <c:manualLayout>
                  <c:x val="0.14660727184792524"/>
                  <c:y val="-0.2140111090286061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44EA7E2-47D2-7B46-9506-FC695E8D317A}" type="CATEGORYNAME">
                      <a:rPr lang="en-US" sz="1200" b="1">
                        <a:solidFill>
                          <a:schemeClr val="tx1"/>
                        </a:solidFill>
                      </a:rPr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[NOME DA CATEGORIA]</a:t>
                    </a:fld>
                    <a:r>
                      <a:rPr lang="en-US" sz="1200" b="1" baseline="0">
                        <a:solidFill>
                          <a:schemeClr val="tx1"/>
                        </a:solidFill>
                      </a:rPr>
                      <a:t>; </a:t>
                    </a:r>
                    <a:fld id="{67A9060E-A728-5247-8D47-20AE960F4099}" type="VALUE">
                      <a:rPr lang="en-US" sz="1200" b="1" baseline="0">
                        <a:solidFill>
                          <a:srgbClr val="FF0000"/>
                        </a:solidFill>
                      </a:rPr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[VALOR]</a:t>
                    </a:fld>
                    <a:r>
                      <a:rPr lang="en-US" sz="1200" b="1" baseline="0">
                        <a:solidFill>
                          <a:schemeClr val="tx1"/>
                        </a:solidFill>
                      </a:rPr>
                      <a:t>; </a:t>
                    </a:r>
                    <a:fld id="{0A13219C-617F-C042-B65C-EC2D3F09BFD1}" type="PERCENTAGE">
                      <a:rPr lang="en-US" sz="1200" b="1" baseline="0">
                        <a:solidFill>
                          <a:schemeClr val="tx1"/>
                        </a:solidFill>
                      </a:rPr>
                      <a:pPr>
                        <a:defRPr sz="1200" b="1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[PERCENTAGEM]</a:t>
                    </a:fld>
                    <a:endParaRPr lang="en-US" sz="1200" b="1" baseline="0">
                      <a:solidFill>
                        <a:schemeClr val="tx1"/>
                      </a:solidFill>
                    </a:endParaRPr>
                  </a:p>
                </c:rich>
              </c:tx>
              <c:spPr>
                <a:solidFill>
                  <a:schemeClr val="bg1"/>
                </a:solidFill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5625527304550144"/>
                      <c:h val="6.48522143082910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E8C-8043-9B83-3B016DAEB038}"/>
                </c:ext>
              </c:extLst>
            </c:dLbl>
            <c:dLbl>
              <c:idx val="4"/>
              <c:layout>
                <c:manualLayout>
                  <c:x val="2.07974154871639E-3"/>
                  <c:y val="-0.10907745839310708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8C-8043-9B83-3B016DAEB038}"/>
                </c:ext>
              </c:extLst>
            </c:dLbl>
            <c:dLbl>
              <c:idx val="5"/>
              <c:layout>
                <c:manualLayout>
                  <c:x val="1.6247694270786935E-2"/>
                  <c:y val="1.054356734067896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8C-8043-9B83-3B016DAEB038}"/>
                </c:ext>
              </c:extLst>
            </c:dLbl>
            <c:dLbl>
              <c:idx val="6"/>
              <c:layout>
                <c:manualLayout>
                  <c:x val="-1.747364800834637E-2"/>
                  <c:y val="1.71166898379029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E8C-8043-9B83-3B016DAEB038}"/>
                </c:ext>
              </c:extLst>
            </c:dLbl>
            <c:dLbl>
              <c:idx val="7"/>
              <c:layout>
                <c:manualLayout>
                  <c:x val="-9.4508834420832771E-2"/>
                  <c:y val="-7.125285078959466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E8C-8043-9B83-3B016DAEB038}"/>
                </c:ext>
              </c:extLst>
            </c:dLbl>
            <c:dLbl>
              <c:idx val="8"/>
              <c:layout>
                <c:manualLayout>
                  <c:x val="6.101683313332875E-2"/>
                  <c:y val="8.412162237319937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E8C-8043-9B83-3B016DAEB038}"/>
                </c:ext>
              </c:extLst>
            </c:dLbl>
            <c:dLbl>
              <c:idx val="9"/>
              <c:layout>
                <c:manualLayout>
                  <c:x val="-0.19470319304193806"/>
                  <c:y val="-1.9272659505852871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4813999051506843"/>
                      <c:h val="5.790850547859242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EE8C-8043-9B83-3B016DAEB038}"/>
                </c:ext>
              </c:extLst>
            </c:dLbl>
            <c:dLbl>
              <c:idx val="10"/>
              <c:layout>
                <c:manualLayout>
                  <c:x val="-7.2281990682757868E-2"/>
                  <c:y val="-3.761112868980791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E8C-8043-9B83-3B016DAEB038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'RESUMO POR PROVINVIAS'!$A$13:$A$23</c:f>
              <c:strCache>
                <c:ptCount val="11"/>
                <c:pt idx="0">
                  <c:v>MAPUTO C</c:v>
                </c:pt>
                <c:pt idx="1">
                  <c:v>MAPUTO PROV</c:v>
                </c:pt>
                <c:pt idx="2">
                  <c:v>GAZA</c:v>
                </c:pt>
                <c:pt idx="3">
                  <c:v>Inhambane</c:v>
                </c:pt>
                <c:pt idx="4">
                  <c:v>SOFALA</c:v>
                </c:pt>
                <c:pt idx="5">
                  <c:v>MANICA</c:v>
                </c:pt>
                <c:pt idx="6">
                  <c:v>TETE</c:v>
                </c:pt>
                <c:pt idx="7">
                  <c:v>ZAMBEZIA</c:v>
                </c:pt>
                <c:pt idx="8">
                  <c:v>NAMPULA</c:v>
                </c:pt>
                <c:pt idx="9">
                  <c:v>Niassa</c:v>
                </c:pt>
                <c:pt idx="10">
                  <c:v>C/Delgado</c:v>
                </c:pt>
              </c:strCache>
            </c:strRef>
          </c:cat>
          <c:val>
            <c:numRef>
              <c:f>'RESUMO POR PROVINVIAS'!$B$13:$B$23</c:f>
              <c:numCache>
                <c:formatCode>General</c:formatCode>
                <c:ptCount val="11"/>
                <c:pt idx="0">
                  <c:v>38</c:v>
                </c:pt>
                <c:pt idx="1">
                  <c:v>5</c:v>
                </c:pt>
                <c:pt idx="2">
                  <c:v>14</c:v>
                </c:pt>
                <c:pt idx="3">
                  <c:v>24</c:v>
                </c:pt>
                <c:pt idx="4">
                  <c:v>5</c:v>
                </c:pt>
                <c:pt idx="5">
                  <c:v>7</c:v>
                </c:pt>
                <c:pt idx="6">
                  <c:v>3</c:v>
                </c:pt>
                <c:pt idx="7">
                  <c:v>5</c:v>
                </c:pt>
                <c:pt idx="8">
                  <c:v>8</c:v>
                </c:pt>
                <c:pt idx="9">
                  <c:v>1</c:v>
                </c:pt>
                <c:pt idx="1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EE8C-8043-9B83-3B016DAEB038}"/>
            </c:ext>
          </c:extLst>
        </c:ser>
        <c:ser>
          <c:idx val="1"/>
          <c:order val="1"/>
          <c:tx>
            <c:strRef>
              <c:f>'RESUMO POR PROVINVIAS'!$C$12</c:f>
              <c:strCache>
                <c:ptCount val="1"/>
                <c:pt idx="0">
                  <c:v>óbitos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EE8C-8043-9B83-3B016DAEB0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EE8C-8043-9B83-3B016DAEB0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EE8C-8043-9B83-3B016DAEB0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E-EE8C-8043-9B83-3B016DAEB0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0-EE8C-8043-9B83-3B016DAEB0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2-EE8C-8043-9B83-3B016DAEB03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4-EE8C-8043-9B83-3B016DAEB03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6-EE8C-8043-9B83-3B016DAEB03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8-EE8C-8043-9B83-3B016DAEB03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A-EE8C-8043-9B83-3B016DAEB03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C-EE8C-8043-9B83-3B016DAEB0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'RESUMO POR PROVINVIAS'!$A$13:$A$23</c:f>
              <c:strCache>
                <c:ptCount val="11"/>
                <c:pt idx="0">
                  <c:v>MAPUTO C</c:v>
                </c:pt>
                <c:pt idx="1">
                  <c:v>MAPUTO PROV</c:v>
                </c:pt>
                <c:pt idx="2">
                  <c:v>GAZA</c:v>
                </c:pt>
                <c:pt idx="3">
                  <c:v>Inhambane</c:v>
                </c:pt>
                <c:pt idx="4">
                  <c:v>SOFALA</c:v>
                </c:pt>
                <c:pt idx="5">
                  <c:v>MANICA</c:v>
                </c:pt>
                <c:pt idx="6">
                  <c:v>TETE</c:v>
                </c:pt>
                <c:pt idx="7">
                  <c:v>ZAMBEZIA</c:v>
                </c:pt>
                <c:pt idx="8">
                  <c:v>NAMPULA</c:v>
                </c:pt>
                <c:pt idx="9">
                  <c:v>Niassa</c:v>
                </c:pt>
                <c:pt idx="10">
                  <c:v>C/Delgado</c:v>
                </c:pt>
              </c:strCache>
            </c:strRef>
          </c:cat>
          <c:val>
            <c:numRef>
              <c:f>'RESUMO POR PROVINVIAS'!$C$13:$C$23</c:f>
              <c:numCache>
                <c:formatCode>General</c:formatCode>
                <c:ptCount val="11"/>
                <c:pt idx="0">
                  <c:v>32</c:v>
                </c:pt>
                <c:pt idx="1">
                  <c:v>5</c:v>
                </c:pt>
                <c:pt idx="2">
                  <c:v>14</c:v>
                </c:pt>
                <c:pt idx="3">
                  <c:v>26</c:v>
                </c:pt>
                <c:pt idx="4">
                  <c:v>4</c:v>
                </c:pt>
                <c:pt idx="5">
                  <c:v>8</c:v>
                </c:pt>
                <c:pt idx="6">
                  <c:v>3</c:v>
                </c:pt>
                <c:pt idx="7">
                  <c:v>7</c:v>
                </c:pt>
                <c:pt idx="8">
                  <c:v>6</c:v>
                </c:pt>
                <c:pt idx="9">
                  <c:v>1</c:v>
                </c:pt>
                <c:pt idx="1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EE8C-8043-9B83-3B016DAEB038}"/>
            </c:ext>
          </c:extLst>
        </c:ser>
        <c:ser>
          <c:idx val="2"/>
          <c:order val="2"/>
          <c:tx>
            <c:strRef>
              <c:f>'RESUMO POR PROVINVIAS'!$D$12</c:f>
              <c:strCache>
                <c:ptCount val="1"/>
                <c:pt idx="0">
                  <c:v>desp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EE8C-8043-9B83-3B016DAEB0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EE8C-8043-9B83-3B016DAEB0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EE8C-8043-9B83-3B016DAEB0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EE8C-8043-9B83-3B016DAEB0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EE8C-8043-9B83-3B016DAEB03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EE8C-8043-9B83-3B016DAEB03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EE8C-8043-9B83-3B016DAEB03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EE8C-8043-9B83-3B016DAEB03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EE8C-8043-9B83-3B016DAEB03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EE8C-8043-9B83-3B016DAEB03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EE8C-8043-9B83-3B016DAEB03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'RESUMO POR PROVINVIAS'!$A$13:$A$23</c:f>
              <c:strCache>
                <c:ptCount val="11"/>
                <c:pt idx="0">
                  <c:v>MAPUTO C</c:v>
                </c:pt>
                <c:pt idx="1">
                  <c:v>MAPUTO PROV</c:v>
                </c:pt>
                <c:pt idx="2">
                  <c:v>GAZA</c:v>
                </c:pt>
                <c:pt idx="3">
                  <c:v>Inhambane</c:v>
                </c:pt>
                <c:pt idx="4">
                  <c:v>SOFALA</c:v>
                </c:pt>
                <c:pt idx="5">
                  <c:v>MANICA</c:v>
                </c:pt>
                <c:pt idx="6">
                  <c:v>TETE</c:v>
                </c:pt>
                <c:pt idx="7">
                  <c:v>ZAMBEZIA</c:v>
                </c:pt>
                <c:pt idx="8">
                  <c:v>NAMPULA</c:v>
                </c:pt>
                <c:pt idx="9">
                  <c:v>Niassa</c:v>
                </c:pt>
                <c:pt idx="10">
                  <c:v>C/Delgado</c:v>
                </c:pt>
              </c:strCache>
            </c:strRef>
          </c:cat>
          <c:val>
            <c:numRef>
              <c:f>'RESUMO POR PROVINVIAS'!$D$13:$D$23</c:f>
              <c:numCache>
                <c:formatCode>General</c:formatCode>
                <c:ptCount val="11"/>
                <c:pt idx="0">
                  <c:v>4</c:v>
                </c:pt>
                <c:pt idx="1">
                  <c:v>2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2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4-EE8C-8043-9B83-3B016DAEB038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PT" sz="1800" b="1"/>
              <a:t>Tipos de Acidentes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08-414B-BD16-56021F9FE0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08-414B-BD16-56021F9FE0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08-414B-BD16-56021F9FE0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08-414B-BD16-56021F9FE0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108-414B-BD16-56021F9FE0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108-414B-BD16-56021F9FE07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6108-414B-BD16-56021F9FE074}"/>
              </c:ext>
            </c:extLst>
          </c:dPt>
          <c:dLbls>
            <c:dLbl>
              <c:idx val="0"/>
              <c:layout>
                <c:manualLayout>
                  <c:x val="-0.21990901137357835"/>
                  <c:y val="7.90755322251384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108-414B-BD16-56021F9FE074}"/>
                </c:ext>
              </c:extLst>
            </c:dLbl>
            <c:dLbl>
              <c:idx val="1"/>
              <c:layout>
                <c:manualLayout>
                  <c:x val="5.1202755905511814E-2"/>
                  <c:y val="-0.2324582604257801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45417760279965"/>
                      <c:h val="0.21736111111111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108-414B-BD16-56021F9FE074}"/>
                </c:ext>
              </c:extLst>
            </c:dLbl>
            <c:dLbl>
              <c:idx val="2"/>
              <c:layout>
                <c:manualLayout>
                  <c:x val="3.3461293991703467E-3"/>
                  <c:y val="6.397875441626134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061732236049779"/>
                      <c:h val="0.131514084507042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108-414B-BD16-56021F9FE074}"/>
                </c:ext>
              </c:extLst>
            </c:dLbl>
            <c:dLbl>
              <c:idx val="3"/>
              <c:layout>
                <c:manualLayout>
                  <c:x val="3.8325220794861496E-2"/>
                  <c:y val="-0.1285579619448977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356933508311462"/>
                      <c:h val="0.149537037037037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108-414B-BD16-56021F9FE074}"/>
                </c:ext>
              </c:extLst>
            </c:dLbl>
            <c:dLbl>
              <c:idx val="4"/>
              <c:layout>
                <c:manualLayout>
                  <c:x val="0.14294426602435434"/>
                  <c:y val="4.9666899031987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08-414B-BD16-56021F9FE074}"/>
                </c:ext>
              </c:extLst>
            </c:dLbl>
            <c:dLbl>
              <c:idx val="5"/>
              <c:layout>
                <c:manualLayout>
                  <c:x val="4.9198447745216076E-2"/>
                  <c:y val="-9.72904355265453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08-414B-BD16-56021F9FE07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'MAPA COMPARATIVO '!$K$31:$Q$31</c:f>
              <c:strCache>
                <c:ptCount val="7"/>
                <c:pt idx="0">
                  <c:v>Atropelam</c:v>
                </c:pt>
                <c:pt idx="1">
                  <c:v>Despiste e Cap</c:v>
                </c:pt>
                <c:pt idx="2">
                  <c:v>C. C/Cicli</c:v>
                </c:pt>
                <c:pt idx="3">
                  <c:v>C. C/Mota</c:v>
                </c:pt>
                <c:pt idx="4">
                  <c:v>C. Carros</c:v>
                </c:pt>
                <c:pt idx="5">
                  <c:v>C. M/Mota</c:v>
                </c:pt>
                <c:pt idx="6">
                  <c:v>outros</c:v>
                </c:pt>
              </c:strCache>
            </c:strRef>
          </c:cat>
          <c:val>
            <c:numRef>
              <c:f>'MAPA COMPARATIVO '!$K$32:$Q$32</c:f>
              <c:numCache>
                <c:formatCode>General</c:formatCode>
                <c:ptCount val="7"/>
                <c:pt idx="0">
                  <c:v>111</c:v>
                </c:pt>
                <c:pt idx="1">
                  <c:v>89</c:v>
                </c:pt>
                <c:pt idx="2">
                  <c:v>10</c:v>
                </c:pt>
                <c:pt idx="3">
                  <c:v>43</c:v>
                </c:pt>
                <c:pt idx="4">
                  <c:v>39</c:v>
                </c:pt>
                <c:pt idx="5">
                  <c:v>13</c:v>
                </c:pt>
                <c:pt idx="6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6108-414B-BD16-56021F9FE074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6108-414B-BD16-56021F9FE07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6108-414B-BD16-56021F9FE07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6108-414B-BD16-56021F9FE07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6108-414B-BD16-56021F9FE07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6108-414B-BD16-56021F9FE07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6108-414B-BD16-56021F9FE07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C-6108-414B-BD16-56021F9FE07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'MAPA COMPARATIVO '!$K$31:$Q$31</c:f>
              <c:strCache>
                <c:ptCount val="7"/>
                <c:pt idx="0">
                  <c:v>Atropelam</c:v>
                </c:pt>
                <c:pt idx="1">
                  <c:v>Despiste e Cap</c:v>
                </c:pt>
                <c:pt idx="2">
                  <c:v>C. C/Cicli</c:v>
                </c:pt>
                <c:pt idx="3">
                  <c:v>C. C/Mota</c:v>
                </c:pt>
                <c:pt idx="4">
                  <c:v>C. Carros</c:v>
                </c:pt>
                <c:pt idx="5">
                  <c:v>C. M/Mota</c:v>
                </c:pt>
                <c:pt idx="6">
                  <c:v>outros</c:v>
                </c:pt>
              </c:strCache>
            </c:strRef>
          </c:cat>
          <c:val>
            <c:numRef>
              <c:f>'MAPA COMPARATIVO '!$K$33:$Q$33</c:f>
              <c:numCache>
                <c:formatCode>General</c:formatCode>
                <c:ptCount val="7"/>
                <c:pt idx="0" formatCode="0%">
                  <c:v>0.35806451612903228</c:v>
                </c:pt>
                <c:pt idx="2" formatCode="0%">
                  <c:v>0.2870967741935484</c:v>
                </c:pt>
                <c:pt idx="3" formatCode="0%">
                  <c:v>3.2258064516129031E-2</c:v>
                </c:pt>
                <c:pt idx="4" formatCode="0%">
                  <c:v>0.13870967741935483</c:v>
                </c:pt>
                <c:pt idx="5" formatCode="0%">
                  <c:v>0.12580645161290321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6108-414B-BD16-56021F9FE074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0.36354</cdr:x>
      <cdr:y>0.82162</cdr:y>
    </cdr:from>
    <cdr:to>
      <cdr:x>0.4903</cdr:x>
      <cdr:y>0.89622</cdr:y>
    </cdr:to>
    <cdr:sp macro="" textlink="">
      <cdr:nvSpPr>
        <cdr:cNvPr id="4" name="Retângulo 3">
          <a:extLst xmlns:a="http://schemas.openxmlformats.org/drawingml/2006/main">
            <a:ext uri="{FF2B5EF4-FFF2-40B4-BE49-F238E27FC236}">
              <a16:creationId xmlns="" xmlns:a16="http://schemas.microsoft.com/office/drawing/2014/main" id="{5402A011-7C0C-E529-3179-341A12163691}"/>
            </a:ext>
          </a:extLst>
        </cdr:cNvPr>
        <cdr:cNvSpPr/>
      </cdr:nvSpPr>
      <cdr:spPr>
        <a:xfrm xmlns:a="http://schemas.openxmlformats.org/drawingml/2006/main">
          <a:off x="1398588" y="2573866"/>
          <a:ext cx="487680" cy="23368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x-none"/>
            <a:t>310</a:t>
          </a:r>
        </a:p>
      </cdr:txBody>
    </cdr:sp>
  </cdr:relSizeAnchor>
  <cdr:relSizeAnchor xmlns:cdr="http://schemas.openxmlformats.org/drawingml/2006/chartDrawing">
    <cdr:from>
      <cdr:x>0.52463</cdr:x>
      <cdr:y>0.82811</cdr:y>
    </cdr:from>
    <cdr:to>
      <cdr:x>0.6514</cdr:x>
      <cdr:y>0.89946</cdr:y>
    </cdr:to>
    <cdr:sp macro="" textlink="">
      <cdr:nvSpPr>
        <cdr:cNvPr id="5" name="Retângulo 4">
          <a:extLst xmlns:a="http://schemas.openxmlformats.org/drawingml/2006/main">
            <a:ext uri="{FF2B5EF4-FFF2-40B4-BE49-F238E27FC236}">
              <a16:creationId xmlns="" xmlns:a16="http://schemas.microsoft.com/office/drawing/2014/main" id="{2E61CC21-7EAC-0F96-D090-28EEB5AB4834}"/>
            </a:ext>
          </a:extLst>
        </cdr:cNvPr>
        <cdr:cNvSpPr/>
      </cdr:nvSpPr>
      <cdr:spPr>
        <a:xfrm xmlns:a="http://schemas.openxmlformats.org/drawingml/2006/main">
          <a:off x="2018348" y="2594186"/>
          <a:ext cx="487680" cy="22352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x-none"/>
            <a:t>357</a:t>
          </a:r>
        </a:p>
      </cdr:txBody>
    </cdr:sp>
  </cdr:relSizeAnchor>
  <cdr:relSizeAnchor xmlns:cdr="http://schemas.openxmlformats.org/drawingml/2006/chartDrawing">
    <cdr:from>
      <cdr:x>0.69365</cdr:x>
      <cdr:y>0.82811</cdr:y>
    </cdr:from>
    <cdr:to>
      <cdr:x>0.80985</cdr:x>
      <cdr:y>0.96108</cdr:y>
    </cdr:to>
    <cdr:sp macro="" textlink="">
      <cdr:nvSpPr>
        <cdr:cNvPr id="6" name="Balão com Seta para Baixo 5">
          <a:extLst xmlns:a="http://schemas.openxmlformats.org/drawingml/2006/main">
            <a:ext uri="{FF2B5EF4-FFF2-40B4-BE49-F238E27FC236}">
              <a16:creationId xmlns="" xmlns:a16="http://schemas.microsoft.com/office/drawing/2014/main" id="{471A900C-3EC4-5CA1-4087-70AE4F0A0C6A}"/>
            </a:ext>
          </a:extLst>
        </cdr:cNvPr>
        <cdr:cNvSpPr/>
      </cdr:nvSpPr>
      <cdr:spPr>
        <a:xfrm xmlns:a="http://schemas.openxmlformats.org/drawingml/2006/main">
          <a:off x="2668588" y="2594186"/>
          <a:ext cx="447040" cy="416560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accent4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x-none">
              <a:solidFill>
                <a:schemeClr val="tx1"/>
              </a:solidFill>
            </a:rPr>
            <a:t>13%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0.38631</cdr:x>
      <cdr:y>0.84874</cdr:y>
    </cdr:from>
    <cdr:to>
      <cdr:x>0.49227</cdr:x>
      <cdr:y>0.91317</cdr:y>
    </cdr:to>
    <cdr:sp macro="" textlink="">
      <cdr:nvSpPr>
        <cdr:cNvPr id="2" name="Retângulo 1">
          <a:extLst xmlns:a="http://schemas.openxmlformats.org/drawingml/2006/main">
            <a:ext uri="{FF2B5EF4-FFF2-40B4-BE49-F238E27FC236}">
              <a16:creationId xmlns="" xmlns:a16="http://schemas.microsoft.com/office/drawing/2014/main" id="{D830B5E9-9B44-F7D0-F24A-97156FEEF6CE}"/>
            </a:ext>
          </a:extLst>
        </cdr:cNvPr>
        <cdr:cNvSpPr/>
      </cdr:nvSpPr>
      <cdr:spPr>
        <a:xfrm xmlns:a="http://schemas.openxmlformats.org/drawingml/2006/main">
          <a:off x="1778000" y="3078480"/>
          <a:ext cx="487680" cy="233680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x-none" dirty="0"/>
            <a:t>366</a:t>
          </a:r>
        </a:p>
      </cdr:txBody>
    </cdr:sp>
  </cdr:relSizeAnchor>
  <cdr:relSizeAnchor xmlns:cdr="http://schemas.openxmlformats.org/drawingml/2006/chartDrawing">
    <cdr:from>
      <cdr:x>0.53642</cdr:x>
      <cdr:y>0.85154</cdr:y>
    </cdr:from>
    <cdr:to>
      <cdr:x>0.64238</cdr:x>
      <cdr:y>0.91317</cdr:y>
    </cdr:to>
    <cdr:sp macro="" textlink="">
      <cdr:nvSpPr>
        <cdr:cNvPr id="3" name="Retângulo 2">
          <a:extLst xmlns:a="http://schemas.openxmlformats.org/drawingml/2006/main">
            <a:ext uri="{FF2B5EF4-FFF2-40B4-BE49-F238E27FC236}">
              <a16:creationId xmlns="" xmlns:a16="http://schemas.microsoft.com/office/drawing/2014/main" id="{24D95982-16E6-4C12-A722-F0A0F646A338}"/>
            </a:ext>
          </a:extLst>
        </cdr:cNvPr>
        <cdr:cNvSpPr/>
      </cdr:nvSpPr>
      <cdr:spPr>
        <a:xfrm xmlns:a="http://schemas.openxmlformats.org/drawingml/2006/main">
          <a:off x="2468880" y="3088640"/>
          <a:ext cx="487680" cy="22352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x-none" dirty="0"/>
            <a:t>387</a:t>
          </a:r>
        </a:p>
      </cdr:txBody>
    </cdr:sp>
  </cdr:relSizeAnchor>
  <cdr:relSizeAnchor xmlns:cdr="http://schemas.openxmlformats.org/drawingml/2006/chartDrawing">
    <cdr:from>
      <cdr:x>0.69847</cdr:x>
      <cdr:y>0.83678</cdr:y>
    </cdr:from>
    <cdr:to>
      <cdr:x>0.84097</cdr:x>
      <cdr:y>1</cdr:y>
    </cdr:to>
    <cdr:sp macro="" textlink="">
      <cdr:nvSpPr>
        <cdr:cNvPr id="5" name="Balão com Seta para Baixo 4">
          <a:extLst xmlns:a="http://schemas.openxmlformats.org/drawingml/2006/main">
            <a:ext uri="{FF2B5EF4-FFF2-40B4-BE49-F238E27FC236}">
              <a16:creationId xmlns="" xmlns:a16="http://schemas.microsoft.com/office/drawing/2014/main" id="{15CCCF35-ADFC-C895-A202-4C845511E45D}"/>
            </a:ext>
          </a:extLst>
        </cdr:cNvPr>
        <cdr:cNvSpPr/>
      </cdr:nvSpPr>
      <cdr:spPr>
        <a:xfrm xmlns:a="http://schemas.openxmlformats.org/drawingml/2006/main">
          <a:off x="2788920" y="3373121"/>
          <a:ext cx="568960" cy="657970"/>
        </a:xfrm>
        <a:prstGeom xmlns:a="http://schemas.openxmlformats.org/drawingml/2006/main" prst="downArrowCallout">
          <a:avLst/>
        </a:prstGeom>
        <a:solidFill xmlns:a="http://schemas.openxmlformats.org/drawingml/2006/main">
          <a:srgbClr val="FFC000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x-none" sz="1200" dirty="0">
              <a:solidFill>
                <a:schemeClr val="tx1"/>
              </a:solidFill>
            </a:rPr>
            <a:t>5 %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0.398</cdr:x>
      <cdr:y>0.82105</cdr:y>
    </cdr:from>
    <cdr:to>
      <cdr:x>0.50579</cdr:x>
      <cdr:y>0.89748</cdr:y>
    </cdr:to>
    <cdr:sp macro="" textlink="">
      <cdr:nvSpPr>
        <cdr:cNvPr id="2" name="Retângulo 1">
          <a:extLst xmlns:a="http://schemas.openxmlformats.org/drawingml/2006/main">
            <a:ext uri="{FF2B5EF4-FFF2-40B4-BE49-F238E27FC236}">
              <a16:creationId xmlns="" xmlns:a16="http://schemas.microsoft.com/office/drawing/2014/main" id="{A4048CBF-70C1-31E8-FA7A-EE653FD37BE8}"/>
            </a:ext>
          </a:extLst>
        </cdr:cNvPr>
        <cdr:cNvSpPr/>
      </cdr:nvSpPr>
      <cdr:spPr>
        <a:xfrm xmlns:a="http://schemas.openxmlformats.org/drawingml/2006/main">
          <a:off x="1801585" y="2477994"/>
          <a:ext cx="487956" cy="23064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x-none"/>
            <a:t>271</a:t>
          </a:r>
        </a:p>
      </cdr:txBody>
    </cdr:sp>
  </cdr:relSizeAnchor>
  <cdr:relSizeAnchor xmlns:cdr="http://schemas.openxmlformats.org/drawingml/2006/chartDrawing">
    <cdr:from>
      <cdr:x>0.53499</cdr:x>
      <cdr:y>0.8277</cdr:y>
    </cdr:from>
    <cdr:to>
      <cdr:x>0.64278</cdr:x>
      <cdr:y>0.9008</cdr:y>
    </cdr:to>
    <cdr:sp macro="" textlink="">
      <cdr:nvSpPr>
        <cdr:cNvPr id="3" name="Retângulo 2">
          <a:extLst xmlns:a="http://schemas.openxmlformats.org/drawingml/2006/main">
            <a:ext uri="{FF2B5EF4-FFF2-40B4-BE49-F238E27FC236}">
              <a16:creationId xmlns="" xmlns:a16="http://schemas.microsoft.com/office/drawing/2014/main" id="{F7EAEC8E-EE1E-855F-EE5F-EFA62350A98C}"/>
            </a:ext>
          </a:extLst>
        </cdr:cNvPr>
        <cdr:cNvSpPr/>
      </cdr:nvSpPr>
      <cdr:spPr>
        <a:xfrm xmlns:a="http://schemas.openxmlformats.org/drawingml/2006/main">
          <a:off x="2421696" y="2498051"/>
          <a:ext cx="487956" cy="22062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x-none"/>
            <a:t>295</a:t>
          </a:r>
        </a:p>
      </cdr:txBody>
    </cdr:sp>
  </cdr:relSizeAnchor>
  <cdr:relSizeAnchor xmlns:cdr="http://schemas.openxmlformats.org/drawingml/2006/chartDrawing">
    <cdr:from>
      <cdr:x>0.67872</cdr:x>
      <cdr:y>0.8277</cdr:y>
    </cdr:from>
    <cdr:to>
      <cdr:x>0.77753</cdr:x>
      <cdr:y>0.96393</cdr:y>
    </cdr:to>
    <cdr:sp macro="" textlink="">
      <cdr:nvSpPr>
        <cdr:cNvPr id="4" name="Balão com Seta para Baixo 3">
          <a:extLst xmlns:a="http://schemas.openxmlformats.org/drawingml/2006/main">
            <a:ext uri="{FF2B5EF4-FFF2-40B4-BE49-F238E27FC236}">
              <a16:creationId xmlns="" xmlns:a16="http://schemas.microsoft.com/office/drawing/2014/main" id="{542251BA-6211-DC9C-B31B-4CCCA211248F}"/>
            </a:ext>
          </a:extLst>
        </cdr:cNvPr>
        <cdr:cNvSpPr/>
      </cdr:nvSpPr>
      <cdr:spPr>
        <a:xfrm xmlns:a="http://schemas.openxmlformats.org/drawingml/2006/main">
          <a:off x="3072304" y="2498051"/>
          <a:ext cx="447293" cy="411156"/>
        </a:xfrm>
        <a:prstGeom xmlns:a="http://schemas.openxmlformats.org/drawingml/2006/main" prst="downArrowCallout">
          <a:avLst/>
        </a:prstGeom>
        <a:solidFill xmlns:a="http://schemas.openxmlformats.org/drawingml/2006/main">
          <a:schemeClr val="accent4"/>
        </a:solidFill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x-none">
              <a:solidFill>
                <a:schemeClr val="tx1"/>
              </a:solidFill>
            </a:rPr>
            <a:t>8%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57A76-F38B-44FD-86DD-304371B8BA81}" type="datetimeFigureOut">
              <a:rPr lang="pt-PT" smtClean="0"/>
              <a:t>12/08/2024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46D49E-59A9-44E5-9C77-95AE73FF6F3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69234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922431-97E7-4CCD-9E1F-D45415AECA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073975E-FB68-4645-99F8-198F6A212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BD02642-8C1A-4DD7-83AE-C56219CE5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3968A-DA21-4A99-B10E-42B8AE051A58}" type="datetime1">
              <a:rPr lang="pt-PT" smtClean="0"/>
              <a:t>12/08/2024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BD21CDC-D2B8-4E30-9E3B-36FA2C94B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909939F-1023-47D5-8289-2841F78B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893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088B07-6FE6-4748-908E-18F50E677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997D16C-23E2-493A-BA92-B9AA2A037E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1C3A74-0BA2-4F32-83F5-3250556D8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40EF5-5240-49A7-AB4C-46AA8206324F}" type="datetime1">
              <a:rPr lang="pt-PT" smtClean="0"/>
              <a:t>12/08/2024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D300E6-3AF1-43E8-9A3E-1977D87CE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C5DE1B6-1E32-486B-909F-5219EA26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1277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336FE47-C8E6-446B-826C-E0B73D392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90B5220-86FC-41AD-9A03-2769B5E01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2927F-7B51-4B5C-8425-0F8D65717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28AE-4AB2-4AC2-B53D-0B7BAC8BE00A}" type="datetime1">
              <a:rPr lang="pt-PT" smtClean="0"/>
              <a:t>12/08/2024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07EF078-E2B6-45DF-AA38-F5AF5328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88606B-CE8F-40DC-A11F-AA32FA29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5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EDB41D-C2F2-4F69-A397-ADD4D87A1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0B4BCD-206F-4337-BCA8-D7F3243B9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5B1D0D-5308-45F3-AFF6-EA4B3AB7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FF807-4F31-4293-A357-7E57ED52A511}" type="datetime1">
              <a:rPr lang="pt-PT" smtClean="0"/>
              <a:t>12/08/2024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30F847-51CF-4D1A-99FC-D189CEABE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57EC54-1698-43A4-9549-B03F51D1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9137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0BD64E-B348-4B73-B4AD-05A6A0323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38EC3C7-AD19-44B1-85E8-86023528B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799F00-1F3B-49E3-8C2A-6389421FA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B112E-55BD-4956-9520-9276DCB4377E}" type="datetime1">
              <a:rPr lang="pt-PT" smtClean="0"/>
              <a:t>12/08/2024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0D4FE1-D94C-4997-9124-BF6791BC8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E358A57-2964-4DEC-A1B2-D0504FAA6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8892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B655A83-DA23-4EFF-A249-DB32A9C99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02B881-10B7-4A7D-AE77-EE68F4248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45E670F-672A-428E-B5E3-9113FAEBE7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56E15A3-0D82-4A84-9E8A-B87DD3944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30391-C2C6-4474-9344-F030B9714DE0}" type="datetime1">
              <a:rPr lang="pt-PT" smtClean="0"/>
              <a:t>12/08/2024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7D380EB-1C62-4BB9-ABA9-2617893C1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C15A801-050B-419E-9F75-33E0DA244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6335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921155-9C82-40ED-93E4-A4CB8D9BE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7742A9-1FCA-46DF-943E-633208A97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6147B8-C8E4-43A6-8767-583E43EBF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F378030-60A5-40FF-9046-993E8CEBAD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210050E-4C37-40E7-9190-0F0C1D69E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46852D97-1FAE-4E10-93FA-152497BAB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83A32-4B2E-48AE-A308-690E154989A9}" type="datetime1">
              <a:rPr lang="pt-PT" smtClean="0"/>
              <a:t>12/08/2024</a:t>
            </a:fld>
            <a:endParaRPr lang="pt-PT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A63FC2DC-8217-4547-868A-198B16FA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ECCEF56-FF55-4340-A818-F0D1DD2F5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2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789423-1A0E-4E66-982C-D199008F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E874D76A-ACAF-4AAC-B183-775478D9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732C-01BA-4B01-8E06-6D02DED76950}" type="datetime1">
              <a:rPr lang="pt-PT" smtClean="0"/>
              <a:t>12/08/2024</a:t>
            </a:fld>
            <a:endParaRPr lang="pt-PT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C151077-82CB-4359-823C-FA3CB66B7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D4B8335A-AC07-449E-A3C9-07A98107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1734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56172E1-74E9-48D7-B4FF-3BC4535B3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3DD99-55C5-4101-8112-04046CA83F49}" type="datetime1">
              <a:rPr lang="pt-PT" smtClean="0"/>
              <a:t>12/08/2024</a:t>
            </a:fld>
            <a:endParaRPr lang="pt-PT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8286DD5-C1F8-417A-9A4E-B653085BB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1C70FD5-21B3-4559-9B48-35670D10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0286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2FD86C-9286-4545-82FC-2FD263DB9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3A3DB4-E03D-44A4-BEB9-9DD6D6D7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0035A7F-EE0C-4156-80E2-6594A5ED8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BDBA618-1232-4B31-8D74-080228A5D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51B0-E7F2-42F4-A4A4-15F0996BA7C7}" type="datetime1">
              <a:rPr lang="pt-PT" smtClean="0"/>
              <a:t>12/08/2024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7B25ADE-C564-4688-9EF0-8BCA8497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DA48B6-8AAB-43F8-AB92-135A4018A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07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68F38D-868C-4EBA-B006-229D1791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FDF37E6-E635-4261-B1A1-2B16F481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308A8C7-E0DB-4F3C-8967-FE1899937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1DFFFCF-F0CD-4EC4-BF31-F525CB1C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7A30-4BFC-4491-9965-35CB335A7517}" type="datetime1">
              <a:rPr lang="pt-PT" smtClean="0"/>
              <a:t>12/08/2024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9D00E83-D3C5-4D29-9932-0662EE9D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1D4EBE7-B815-4E11-81ED-7905557D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6869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B535E5F-F506-4758-90A0-BB40C1B57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5D4FFB9-C334-414C-9D35-D28B5CF2E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44B1E6-ABB9-41F6-9927-C8B86E977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58C2C-9A64-4E96-A0C4-AAFD02927E21}" type="datetime1">
              <a:rPr lang="pt-PT" smtClean="0"/>
              <a:t>12/08/2024</a:t>
            </a:fld>
            <a:endParaRPr lang="pt-PT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CA47DF5-930B-47D9-A3F1-84F91B7948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58C0F90-D0EA-4D5A-AEE5-83AA4D273D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72E3F-EF57-4F1B-A2B5-91049C290224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31843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1905000" y="6528128"/>
            <a:ext cx="8305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sz="1000" dirty="0">
                <a:solidFill>
                  <a:srgbClr val="10253F"/>
                </a:solidFill>
                <a:latin typeface="Arial" charset="0"/>
              </a:rPr>
              <a:t>Maputo, </a:t>
            </a:r>
            <a:fld id="{B39E118E-0DAA-4F87-ACD1-8B89BB9D1127}" type="datetime2">
              <a:rPr lang="pt-PT" sz="1000">
                <a:solidFill>
                  <a:srgbClr val="10253F"/>
                </a:solidFill>
                <a:latin typeface="Arial" charset="0"/>
              </a:rPr>
              <a:pPr/>
              <a:t>segunda-feira, 12 de agosto de 2024</a:t>
            </a:fld>
            <a:r>
              <a:rPr lang="pt-PT" sz="1000" dirty="0">
                <a:solidFill>
                  <a:srgbClr val="10253F"/>
                </a:solidFill>
                <a:latin typeface="Arial" charset="0"/>
              </a:rPr>
              <a:t>                                                                                                                         </a:t>
            </a:r>
            <a:r>
              <a:rPr lang="pt-PT" sz="1100" b="1" dirty="0" err="1">
                <a:solidFill>
                  <a:srgbClr val="10253F"/>
                </a:solidFill>
                <a:latin typeface="Arial" charset="0"/>
              </a:rPr>
              <a:t>www.mtc.gov.mz</a:t>
            </a:r>
            <a:endParaRPr lang="pt-PT" sz="1100" b="1">
              <a:solidFill>
                <a:srgbClr val="10253F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0" y="1143000"/>
            <a:ext cx="9144000" cy="2286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flipV="1">
            <a:off x="2743200" y="5287964"/>
            <a:ext cx="6781800" cy="4603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056" name="Picture 5" descr="J:\MARITA_Work\MARITA\KUNDEN\MTC\PPT ODETE\Logo Govern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1508760"/>
            <a:ext cx="11430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1562100" y="2754473"/>
            <a:ext cx="9144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1600" dirty="0">
                <a:latin typeface="Arial" charset="0"/>
              </a:rPr>
              <a:t>MINISTÉRIO DOS TRANSPORTES E COMUNICAÇÕES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676400" y="3657601"/>
            <a:ext cx="8763000" cy="769441"/>
          </a:xfrm>
          <a:prstGeom prst="rect">
            <a:avLst/>
          </a:prstGeom>
          <a:noFill/>
          <a:ln w="38100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endParaRPr lang="pt-PT" altLang="pt-PT" sz="8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lvl="0" algn="ctr"/>
            <a:r>
              <a:rPr lang="pt-PT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BALANÇO DE OCORÊNCIA DE ACIDENTES 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DURANTE</a:t>
            </a:r>
            <a:r>
              <a:rPr lang="pt-PT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1 </a:t>
            </a:r>
            <a:r>
              <a:rPr lang="pt-PT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SEMESTRE DE 2024</a:t>
            </a:r>
            <a:endParaRPr lang="pt-PT" sz="8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209800" y="1196976"/>
            <a:ext cx="7772400" cy="21875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ZA" altLang="pt-PT" sz="3200"/>
          </a:p>
        </p:txBody>
      </p:sp>
      <p:pic>
        <p:nvPicPr>
          <p:cNvPr id="2" name="Picture 7">
            <a:extLst>
              <a:ext uri="{FF2B5EF4-FFF2-40B4-BE49-F238E27FC236}">
                <a16:creationId xmlns="" xmlns:a16="http://schemas.microsoft.com/office/drawing/2014/main" id="{8ECC13F1-D62E-6108-9E17-537FD967282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40642"/>
            <a:ext cx="12192000" cy="116998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4261" y="1325563"/>
            <a:ext cx="11492563" cy="5066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22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FE0BE00-0DD4-4B69-BF2B-ECCEE4AE137B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2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6553200"/>
            <a:ext cx="8305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sz="1000" dirty="0">
                <a:solidFill>
                  <a:srgbClr val="10253F"/>
                </a:solidFill>
                <a:latin typeface="Arial" charset="0"/>
              </a:rPr>
              <a:t>Maputo, </a:t>
            </a:r>
            <a:fld id="{B39E118E-0DAA-4F87-ACD1-8B89BB9D1127}" type="datetime2">
              <a:rPr lang="pt-PT" sz="1000">
                <a:solidFill>
                  <a:srgbClr val="10253F"/>
                </a:solidFill>
                <a:latin typeface="Arial" charset="0"/>
              </a:rPr>
              <a:pPr/>
              <a:t>segunda-feira, 12 de agosto de 2024</a:t>
            </a:fld>
            <a:r>
              <a:rPr lang="pt-PT" sz="1000" dirty="0">
                <a:solidFill>
                  <a:srgbClr val="10253F"/>
                </a:solidFill>
                <a:latin typeface="Arial" charset="0"/>
              </a:rPr>
              <a:t>                                                                                                                                </a:t>
            </a:r>
            <a:r>
              <a:rPr lang="pt-PT" sz="1100" b="1" dirty="0" err="1">
                <a:solidFill>
                  <a:srgbClr val="10253F"/>
                </a:solidFill>
                <a:latin typeface="Arial" charset="0"/>
              </a:rPr>
              <a:t>www.mtc.gov.mz</a:t>
            </a:r>
            <a:endParaRPr lang="pt-PT" sz="1100" b="1" dirty="0">
              <a:solidFill>
                <a:srgbClr val="10253F"/>
              </a:solidFill>
              <a:latin typeface="Arial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="" xmlns:a16="http://schemas.microsoft.com/office/drawing/2014/main" id="{2DF922FF-D407-E290-970C-C520F41B6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104" y="914965"/>
            <a:ext cx="1020852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pt-PT" b="1" dirty="0">
                <a:latin typeface="Calibri" pitchFamily="34" charset="0"/>
                <a:ea typeface="Batang" charset="-127"/>
                <a:cs typeface="Times New Roman" pitchFamily="18" charset="0"/>
              </a:rPr>
              <a:t> </a:t>
            </a:r>
            <a:r>
              <a:rPr lang="pt-PT" b="1" dirty="0" err="1">
                <a:solidFill>
                  <a:schemeClr val="tx1"/>
                </a:solidFill>
                <a:latin typeface="Times New Roman" pitchFamily="18" charset="0"/>
                <a:ea typeface="Batang" charset="-127"/>
                <a:cs typeface="Times New Roman" pitchFamily="18" charset="0"/>
              </a:rPr>
              <a:t>Nr</a:t>
            </a:r>
            <a:r>
              <a:rPr lang="pt-PT" b="1" dirty="0">
                <a:solidFill>
                  <a:schemeClr val="tx1"/>
                </a:solidFill>
                <a:latin typeface="Times New Roman" pitchFamily="18" charset="0"/>
                <a:ea typeface="Batang" charset="-127"/>
                <a:cs typeface="Times New Roman" pitchFamily="18" charset="0"/>
              </a:rPr>
              <a:t>. de </a:t>
            </a:r>
            <a:r>
              <a:rPr kumimoji="0" lang="pt-PT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Batang" charset="-127"/>
                <a:cs typeface="Times New Roman" pitchFamily="18" charset="0"/>
              </a:rPr>
              <a:t>ACIDENTES DE VIAÇÃO E SUAS CONSEQUÊNCIAS </a:t>
            </a:r>
            <a:endParaRPr kumimoji="0" lang="pt-P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Chart 3">
            <a:extLst>
              <a:ext uri="{FF2B5EF4-FFF2-40B4-BE49-F238E27FC236}">
                <a16:creationId xmlns="" xmlns:a16="http://schemas.microsoft.com/office/drawing/2014/main" id="{00000000-0008-0000-02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492799"/>
              </p:ext>
            </p:extLst>
          </p:nvPr>
        </p:nvGraphicFramePr>
        <p:xfrm>
          <a:off x="-99303" y="1297558"/>
          <a:ext cx="4198863" cy="4070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="" xmlns:a16="http://schemas.microsoft.com/office/drawing/2014/main" id="{060E0A0A-F30D-93B9-BC51-9F79B5B92E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284790"/>
              </p:ext>
            </p:extLst>
          </p:nvPr>
        </p:nvGraphicFramePr>
        <p:xfrm>
          <a:off x="4099560" y="1317115"/>
          <a:ext cx="3992882" cy="403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="" xmlns:a16="http://schemas.microsoft.com/office/drawing/2014/main" id="{4BBEFD00-5FA4-2516-B81F-AB2B55487B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532164"/>
              </p:ext>
            </p:extLst>
          </p:nvPr>
        </p:nvGraphicFramePr>
        <p:xfrm>
          <a:off x="8074526" y="1282382"/>
          <a:ext cx="3992882" cy="408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Picture 7">
            <a:extLst>
              <a:ext uri="{FF2B5EF4-FFF2-40B4-BE49-F238E27FC236}">
                <a16:creationId xmlns="" xmlns:a16="http://schemas.microsoft.com/office/drawing/2014/main" id="{7709B44A-EDEB-FF08-4C77-506ADEF3C89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81282"/>
            <a:ext cx="12192000" cy="8750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480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4261" y="1325563"/>
            <a:ext cx="11492563" cy="5066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22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FE0BE00-0DD4-4B69-BF2B-ECCEE4AE137B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3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6553200"/>
            <a:ext cx="8305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sz="1000">
                <a:solidFill>
                  <a:srgbClr val="10253F"/>
                </a:solidFill>
                <a:latin typeface="Arial" charset="0"/>
              </a:rPr>
              <a:t>Maputo, </a:t>
            </a:r>
            <a:fld id="{B39E118E-0DAA-4F87-ACD1-8B89BB9D1127}" type="datetime2">
              <a:rPr lang="pt-PT" sz="1000">
                <a:solidFill>
                  <a:srgbClr val="10253F"/>
                </a:solidFill>
                <a:latin typeface="Arial" charset="0"/>
              </a:rPr>
              <a:pPr/>
              <a:t>segunda-feira, 12 de agosto de 2024</a:t>
            </a:fld>
            <a:r>
              <a:rPr lang="pt-PT" sz="1000">
                <a:solidFill>
                  <a:srgbClr val="10253F"/>
                </a:solidFill>
                <a:latin typeface="Arial" charset="0"/>
              </a:rPr>
              <a:t>                                                                                                                                </a:t>
            </a:r>
            <a:r>
              <a:rPr lang="pt-PT" sz="1100" b="1">
                <a:solidFill>
                  <a:srgbClr val="10253F"/>
                </a:solidFill>
                <a:latin typeface="Arial" charset="0"/>
              </a:rPr>
              <a:t>www.mtc.gov.mz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="" xmlns:a16="http://schemas.microsoft.com/office/drawing/2014/main" id="{50398701-79B2-38EC-83D3-103672A5ED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851131"/>
              </p:ext>
            </p:extLst>
          </p:nvPr>
        </p:nvGraphicFramePr>
        <p:xfrm>
          <a:off x="5752600" y="1189040"/>
          <a:ext cx="6477983" cy="522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="" xmlns:a16="http://schemas.microsoft.com/office/drawing/2014/main" id="{25EA20B9-EA73-9CF3-4966-30411A6D75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302474"/>
              </p:ext>
            </p:extLst>
          </p:nvPr>
        </p:nvGraphicFramePr>
        <p:xfrm>
          <a:off x="-11384" y="1214865"/>
          <a:ext cx="5763984" cy="5176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7">
            <a:extLst>
              <a:ext uri="{FF2B5EF4-FFF2-40B4-BE49-F238E27FC236}">
                <a16:creationId xmlns="" xmlns:a16="http://schemas.microsoft.com/office/drawing/2014/main" id="{F7D44F50-4B8D-C99D-7D2D-5FB8F07F4A4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40642"/>
            <a:ext cx="12192000" cy="10630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433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6477000"/>
            <a:ext cx="9144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4261" y="4434523"/>
            <a:ext cx="11492563" cy="50660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solidFill>
                <a:prstClr val="white">
                  <a:lumMod val="85000"/>
                </a:prstClr>
              </a:solidFill>
            </a:endParaRPr>
          </a:p>
        </p:txBody>
      </p:sp>
      <p:sp>
        <p:nvSpPr>
          <p:cNvPr id="922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6FE0BE00-0DD4-4B69-BF2B-ECCEE4AE137B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4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6553200"/>
            <a:ext cx="8305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sz="1000">
                <a:solidFill>
                  <a:srgbClr val="10253F"/>
                </a:solidFill>
                <a:latin typeface="Arial" charset="0"/>
              </a:rPr>
              <a:t>Maputo, </a:t>
            </a:r>
            <a:fld id="{B39E118E-0DAA-4F87-ACD1-8B89BB9D1127}" type="datetime2">
              <a:rPr lang="pt-PT" sz="1000">
                <a:solidFill>
                  <a:srgbClr val="10253F"/>
                </a:solidFill>
                <a:latin typeface="Arial" charset="0"/>
              </a:rPr>
              <a:pPr/>
              <a:t>segunda-feira, 12 de agosto de 2024</a:t>
            </a:fld>
            <a:r>
              <a:rPr lang="pt-PT" sz="1000">
                <a:solidFill>
                  <a:srgbClr val="10253F"/>
                </a:solidFill>
                <a:latin typeface="Arial" charset="0"/>
              </a:rPr>
              <a:t>                                                                                                                                </a:t>
            </a:r>
            <a:r>
              <a:rPr lang="pt-PT" sz="1100" b="1">
                <a:solidFill>
                  <a:srgbClr val="10253F"/>
                </a:solidFill>
                <a:latin typeface="Arial" charset="0"/>
              </a:rPr>
              <a:t>www.mtc.gov.mz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981200" y="848360"/>
            <a:ext cx="8229600" cy="639763"/>
          </a:xfrm>
        </p:spPr>
        <p:txBody>
          <a:bodyPr>
            <a:normAutofit/>
          </a:bodyPr>
          <a:lstStyle/>
          <a:p>
            <a:pPr algn="ctr"/>
            <a:r>
              <a:rPr lang="pt-BR" sz="3200" b="1" ker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pt-PT" sz="2400" b="1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="" xmlns:a16="http://schemas.microsoft.com/office/drawing/2014/main" id="{10ACC7E4-E551-2BFA-48F8-1CC6A41742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5593487"/>
              </p:ext>
            </p:extLst>
          </p:nvPr>
        </p:nvGraphicFramePr>
        <p:xfrm>
          <a:off x="6049520" y="898232"/>
          <a:ext cx="6106528" cy="584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Gráfico 1">
            <a:extLst>
              <a:ext uri="{FF2B5EF4-FFF2-40B4-BE49-F238E27FC236}">
                <a16:creationId xmlns="" xmlns:a16="http://schemas.microsoft.com/office/drawing/2014/main" id="{9E9C4E63-CEFA-F069-3FB3-4E90D43AF3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983073"/>
              </p:ext>
            </p:extLst>
          </p:nvPr>
        </p:nvGraphicFramePr>
        <p:xfrm>
          <a:off x="71120" y="1018882"/>
          <a:ext cx="5978400" cy="5417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7">
            <a:extLst>
              <a:ext uri="{FF2B5EF4-FFF2-40B4-BE49-F238E27FC236}">
                <a16:creationId xmlns="" xmlns:a16="http://schemas.microsoft.com/office/drawing/2014/main" id="{8B05C5A1-9D4C-F3B0-70CC-3B2DC0D87ADC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40642"/>
            <a:ext cx="12192000" cy="8575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6933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AD4D5F1-EDBD-4F46-B3E4-E84A4500A9ED}" type="slidenum">
              <a:rPr lang="en-US" sz="1400" b="1">
                <a:solidFill>
                  <a:srgbClr val="898989"/>
                </a:solidFill>
                <a:cs typeface="Arial" charset="0"/>
              </a:rPr>
              <a:pPr eaLnBrk="1" hangingPunct="1"/>
              <a:t>5</a:t>
            </a:fld>
            <a:endParaRPr lang="en-US" sz="1400" b="1" dirty="0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133600" y="6553200"/>
            <a:ext cx="89001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pt-PT" sz="1000" dirty="0">
                <a:solidFill>
                  <a:srgbClr val="10253F"/>
                </a:solidFill>
                <a:latin typeface="Arial" charset="0"/>
              </a:rPr>
              <a:t>      Maputo, </a:t>
            </a:r>
            <a:fld id="{B39E118E-0DAA-4F87-ACD1-8B89BB9D1127}" type="datetime2">
              <a:rPr lang="pt-PT" sz="1000">
                <a:solidFill>
                  <a:srgbClr val="10253F"/>
                </a:solidFill>
                <a:latin typeface="Arial" charset="0"/>
              </a:rPr>
              <a:pPr algn="r"/>
              <a:t>segunda-feira, 12 de agosto de 2024</a:t>
            </a:fld>
            <a:r>
              <a:rPr lang="pt-PT" sz="1000" dirty="0">
                <a:solidFill>
                  <a:srgbClr val="10253F"/>
                </a:solidFill>
                <a:latin typeface="Arial" charset="0"/>
              </a:rPr>
              <a:t>                                                                                   </a:t>
            </a:r>
            <a:r>
              <a:rPr lang="pt-PT" sz="1100" b="1" dirty="0" err="1">
                <a:solidFill>
                  <a:srgbClr val="10253F"/>
                </a:solidFill>
                <a:latin typeface="Arial" charset="0"/>
              </a:rPr>
              <a:t>www.mtc.gov.mz</a:t>
            </a:r>
            <a:endParaRPr lang="pt-PT" sz="1100" b="1" dirty="0">
              <a:solidFill>
                <a:srgbClr val="10253F"/>
              </a:solidFill>
              <a:latin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98033" y="2070785"/>
            <a:ext cx="41388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2800" b="1">
                <a:solidFill>
                  <a:srgbClr val="DCE6F2"/>
                </a:solidFill>
                <a:latin typeface="Arial" charset="0"/>
                <a:cs typeface="Arial" charset="0"/>
              </a:rPr>
              <a:t>OBRIGADO PELA </a:t>
            </a:r>
          </a:p>
          <a:p>
            <a:pPr algn="ctr"/>
            <a:r>
              <a:rPr lang="pt-BR" sz="2800" b="1">
                <a:solidFill>
                  <a:srgbClr val="DCE6F2"/>
                </a:solidFill>
                <a:latin typeface="Arial" charset="0"/>
                <a:cs typeface="Arial" charset="0"/>
              </a:rPr>
              <a:t>ATENÇÃO DISPENSADA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35A6D1-6294-D73A-EA74-10097808A42A}"/>
              </a:ext>
            </a:extLst>
          </p:cNvPr>
          <p:cNvSpPr txBox="1">
            <a:spLocks/>
          </p:cNvSpPr>
          <p:nvPr/>
        </p:nvSpPr>
        <p:spPr>
          <a:xfrm>
            <a:off x="141402" y="1095375"/>
            <a:ext cx="6248384" cy="56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400" b="1" dirty="0"/>
              <a:t> </a:t>
            </a:r>
            <a:r>
              <a:rPr lang="pt-PT" sz="2000" b="1" dirty="0">
                <a:latin typeface="Bookman Old Style" panose="02050604050505020204" pitchFamily="18" charset="0"/>
              </a:rPr>
              <a:t>DESAFIOS E PESPECTIVAS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4EB8E802-C61C-B6B1-399C-CC28B3FA8787}"/>
              </a:ext>
            </a:extLst>
          </p:cNvPr>
          <p:cNvSpPr txBox="1"/>
          <p:nvPr/>
        </p:nvSpPr>
        <p:spPr>
          <a:xfrm>
            <a:off x="193040" y="1499121"/>
            <a:ext cx="11734800" cy="5379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b="0" dirty="0"/>
              <a:t>Aplicação </a:t>
            </a:r>
            <a:r>
              <a:rPr lang="pt-PT" sz="2000" b="0" dirty="0" err="1"/>
              <a:t>efectiva</a:t>
            </a:r>
            <a:r>
              <a:rPr lang="pt-PT" sz="2000" b="0" dirty="0"/>
              <a:t> das medidas de responsabilização de acordo com a legislação;</a:t>
            </a:r>
            <a:endParaRPr lang="en-GB" sz="2000" b="0" dirty="0"/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b="0" dirty="0"/>
              <a:t>Rever e </a:t>
            </a:r>
            <a:r>
              <a:rPr lang="pt-PT" sz="2000" b="0" dirty="0" err="1"/>
              <a:t>actualizar</a:t>
            </a:r>
            <a:r>
              <a:rPr lang="pt-PT" sz="2000" b="0" dirty="0"/>
              <a:t> a sinalização rodoviária nas estradas Nacionais;</a:t>
            </a:r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dirty="0"/>
              <a:t>Garantir a reposição e presença de sinalização adequada</a:t>
            </a:r>
            <a:endParaRPr lang="pt-PT" sz="2000" b="0" dirty="0"/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b="0" dirty="0"/>
              <a:t>Intensificar as </a:t>
            </a:r>
            <a:r>
              <a:rPr lang="pt-PT" sz="2000" b="0" dirty="0" err="1"/>
              <a:t>actividades</a:t>
            </a:r>
            <a:r>
              <a:rPr lang="pt-PT" sz="2000" b="0" dirty="0"/>
              <a:t> de sensibilização, educação e fiscalização rodoviária;</a:t>
            </a:r>
            <a:endParaRPr lang="en-GB" sz="2000" b="0" dirty="0"/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b="0" dirty="0"/>
              <a:t>Engajar os Líderes Comunitários, Estruturas Locais e designa-los em matérias de segurança rodoviária de modo a difundirem as matérias na comunidade;</a:t>
            </a:r>
            <a:endParaRPr lang="en-GB" sz="2000" b="0" dirty="0"/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dirty="0">
                <a:effectLst/>
              </a:rPr>
              <a:t>Melhorar o padrão das estradas e o nível de segurança das mesmas;</a:t>
            </a:r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dirty="0"/>
              <a:t>Garantir uma fiscalização eficaz que contribua para a mudança de comportamento e atitudes;</a:t>
            </a:r>
          </a:p>
          <a:p>
            <a:pPr marL="342900" lvl="0" indent="-342900" algn="just" eaLnBrk="1" hangingPunct="1">
              <a:lnSpc>
                <a:spcPct val="150000"/>
              </a:lnSpc>
              <a:spcBef>
                <a:spcPts val="800"/>
              </a:spcBef>
              <a:buFont typeface="Wingdings" pitchFamily="2" charset="2"/>
              <a:buChar char="Ø"/>
            </a:pPr>
            <a:r>
              <a:rPr lang="pt-PT" sz="2000" dirty="0"/>
              <a:t>As Bermas e serventias das estradas precisam de uma estratégia para limitar ocupações desordenadas e proliferação de vendedores.</a:t>
            </a:r>
            <a:endParaRPr lang="en-GB" sz="2000" dirty="0">
              <a:effectLst/>
            </a:endParaRPr>
          </a:p>
        </p:txBody>
      </p:sp>
      <p:pic>
        <p:nvPicPr>
          <p:cNvPr id="3" name="Picture 7">
            <a:extLst>
              <a:ext uri="{FF2B5EF4-FFF2-40B4-BE49-F238E27FC236}">
                <a16:creationId xmlns="" xmlns:a16="http://schemas.microsoft.com/office/drawing/2014/main" id="{2A72A37E-F366-13B8-DCDF-2A5FA720D39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40642"/>
            <a:ext cx="12192000" cy="1162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375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22" y="6477000"/>
            <a:ext cx="11014278" cy="3403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AD4D5F1-EDBD-4F46-B3E4-E84A4500A9ED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6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/>
            <a:fld id="{2AED3223-2AF0-46F6-B5F9-EB2465BE7BDE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6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60" name="Slide Number Placeholder 5"/>
          <p:cNvSpPr txBox="1">
            <a:spLocks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/>
            <a:fld id="{A31E25FA-B654-4CEA-B19D-63E61843C723}" type="slidenum">
              <a:rPr lang="en-US">
                <a:solidFill>
                  <a:srgbClr val="898989"/>
                </a:solidFill>
              </a:rPr>
              <a:pPr eaLnBrk="1" hangingPunct="1"/>
              <a:t>6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133600" y="6553200"/>
            <a:ext cx="830580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PT" sz="1000">
                <a:solidFill>
                  <a:srgbClr val="10253F"/>
                </a:solidFill>
                <a:latin typeface="Arial" charset="0"/>
              </a:rPr>
              <a:t>Maputo, </a:t>
            </a:r>
            <a:fld id="{B39E118E-0DAA-4F87-ACD1-8B89BB9D1127}" type="datetime2">
              <a:rPr lang="pt-PT" sz="1000">
                <a:solidFill>
                  <a:srgbClr val="10253F"/>
                </a:solidFill>
                <a:latin typeface="Arial" charset="0"/>
              </a:rPr>
              <a:pPr/>
              <a:t>segunda-feira, 12 de agosto de 2024</a:t>
            </a:fld>
            <a:r>
              <a:rPr lang="pt-PT" sz="1000">
                <a:solidFill>
                  <a:srgbClr val="10253F"/>
                </a:solidFill>
                <a:latin typeface="Arial" charset="0"/>
              </a:rPr>
              <a:t>                                                                                                                                </a:t>
            </a:r>
            <a:r>
              <a:rPr lang="pt-PT" sz="1100" b="1">
                <a:solidFill>
                  <a:srgbClr val="10253F"/>
                </a:solidFill>
                <a:latin typeface="Arial" charset="0"/>
              </a:rPr>
              <a:t>www.mtc.gov.mz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98033" y="2070785"/>
            <a:ext cx="41388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2800" b="1">
                <a:solidFill>
                  <a:srgbClr val="DCE6F2"/>
                </a:solidFill>
                <a:latin typeface="Arial" charset="0"/>
                <a:cs typeface="Arial" charset="0"/>
              </a:rPr>
              <a:t>OBRIGADO PELA </a:t>
            </a:r>
          </a:p>
          <a:p>
            <a:pPr algn="ctr"/>
            <a:r>
              <a:rPr lang="pt-BR" sz="2800" b="1">
                <a:solidFill>
                  <a:srgbClr val="DCE6F2"/>
                </a:solidFill>
                <a:latin typeface="Arial" charset="0"/>
                <a:cs typeface="Arial" charset="0"/>
              </a:rPr>
              <a:t>ATENÇÃO DISPENSADA</a:t>
            </a: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35A6D1-6294-D73A-EA74-10097808A42A}"/>
              </a:ext>
            </a:extLst>
          </p:cNvPr>
          <p:cNvSpPr txBox="1">
            <a:spLocks/>
          </p:cNvSpPr>
          <p:nvPr/>
        </p:nvSpPr>
        <p:spPr>
          <a:xfrm>
            <a:off x="141402" y="1095375"/>
            <a:ext cx="6248384" cy="56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400" b="1" dirty="0"/>
              <a:t> </a:t>
            </a:r>
            <a:r>
              <a:rPr lang="pt-PT" sz="2000" b="1" dirty="0">
                <a:latin typeface="Bookman Old Style" panose="02050604050505020204" pitchFamily="18" charset="0"/>
              </a:rPr>
              <a:t>Anotações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4EB8E802-C61C-B6B1-399C-CC28B3FA8787}"/>
              </a:ext>
            </a:extLst>
          </p:cNvPr>
          <p:cNvSpPr txBox="1"/>
          <p:nvPr/>
        </p:nvSpPr>
        <p:spPr>
          <a:xfrm>
            <a:off x="457200" y="1370171"/>
            <a:ext cx="11734800" cy="5584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A sinistralidade rodoviária continua critica</a:t>
            </a:r>
            <a:r>
              <a:rPr lang="pt-PT" sz="2000" b="0" dirty="0"/>
              <a:t>, embora se tenha estabilizado em relação ao ano passado;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Os Atropelamentos continuam no topo do tipo de acidentes a par dos despistes e Capotamento;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Os motociclos e velocípedes estão escalando os índices de sinistralidade no pais;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A velocidade continua a ser a maior causa dos acidentes encabeçado a lista do comportamento humano, a causa principal dos acidentes;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b="1" dirty="0"/>
              <a:t>A Província de Maputo, continua com um bom desempenho, depois de ter liderado os esforços para a redução dos acidentes  em 2023, alcançou aproximadamente 60% de casos e óbitos reduzidos;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dirty="0"/>
              <a:t>As campanhas de sensibilização desenvolvidas</a:t>
            </a:r>
            <a:r>
              <a:rPr lang="pt-PT" sz="2000" b="0" dirty="0"/>
              <a:t> por equipas conjuntas (INATRO, PRM/PT, </a:t>
            </a:r>
            <a:r>
              <a:rPr lang="pt-PT" sz="2000" b="0" dirty="0" err="1"/>
              <a:t>SPIs</a:t>
            </a:r>
            <a:r>
              <a:rPr lang="pt-PT" sz="2000" b="0" dirty="0"/>
              <a:t>, </a:t>
            </a:r>
            <a:r>
              <a:rPr lang="pt-PT" sz="2000" b="0" dirty="0" err="1"/>
              <a:t>DPTcs</a:t>
            </a:r>
            <a:r>
              <a:rPr lang="pt-PT" sz="2000" b="0" dirty="0"/>
              <a:t>, MTC), são um investimento necessário e não devem se limitar aos períodos festivos;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b="0" dirty="0"/>
              <a:t>É urgente o Controlo intensivo da velocidade usando cada vez mais soluções tecnológicas mais avançadas.</a:t>
            </a:r>
            <a:endParaRPr lang="pt-PT" sz="20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t-PT" sz="2000" b="0" dirty="0"/>
              <a:t> Esforços devem ser envidados para melhorar a qualidade da fiscalização rodoviárias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pt-PT" sz="2000" b="0" dirty="0"/>
          </a:p>
        </p:txBody>
      </p:sp>
      <p:pic>
        <p:nvPicPr>
          <p:cNvPr id="3" name="Picture 7">
            <a:extLst>
              <a:ext uri="{FF2B5EF4-FFF2-40B4-BE49-F238E27FC236}">
                <a16:creationId xmlns="" xmlns:a16="http://schemas.microsoft.com/office/drawing/2014/main" id="{F976FF92-8DA9-E580-420A-5A9A4F42D5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2"/>
            <a:ext cx="12192000" cy="1096227"/>
          </a:xfrm>
          <a:prstGeom prst="rect">
            <a:avLst/>
          </a:prstGeom>
          <a:noFill/>
        </p:spPr>
      </p:pic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5277678" y="6538913"/>
            <a:ext cx="3066222" cy="365125"/>
          </a:xfrm>
        </p:spPr>
        <p:txBody>
          <a:bodyPr/>
          <a:lstStyle/>
          <a:p>
            <a:r>
              <a:rPr lang="pt-BR" dirty="0" smtClean="0"/>
              <a:t>Balanço do I semestre 2024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9720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860426"/>
            <a:ext cx="12171680" cy="8921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988" y="1743075"/>
            <a:ext cx="12105692" cy="46132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08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/>
            <a:fld id="{CAD4D5F1-EDBD-4F46-B3E4-E84A4500A9ED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7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/>
            <a:fld id="{2AED3223-2AF0-46F6-B5F9-EB2465BE7BDE}" type="slidenum">
              <a:rPr lang="en-US">
                <a:solidFill>
                  <a:srgbClr val="898989"/>
                </a:solidFill>
                <a:cs typeface="Arial" charset="0"/>
              </a:rPr>
              <a:pPr eaLnBrk="1" hangingPunct="1"/>
              <a:t>7</a:t>
            </a:fld>
            <a:endParaRPr lang="en-US">
              <a:solidFill>
                <a:srgbClr val="898989"/>
              </a:solidFill>
              <a:cs typeface="Arial" charset="0"/>
            </a:endParaRPr>
          </a:p>
        </p:txBody>
      </p:sp>
      <p:sp>
        <p:nvSpPr>
          <p:cNvPr id="60" name="Slide Number Placeholder 5"/>
          <p:cNvSpPr txBox="1">
            <a:spLocks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pPr eaLnBrk="1" hangingPunct="1"/>
            <a:fld id="{A31E25FA-B654-4CEA-B19D-63E61843C723}" type="slidenum">
              <a:rPr lang="en-US">
                <a:solidFill>
                  <a:srgbClr val="898989"/>
                </a:solidFill>
              </a:rPr>
              <a:pPr eaLnBrk="1" hangingPunct="1"/>
              <a:t>7</a:t>
            </a:fld>
            <a:endParaRPr lang="en-US">
              <a:solidFill>
                <a:srgbClr val="898989"/>
              </a:solidFill>
            </a:endParaRPr>
          </a:p>
        </p:txBody>
      </p:sp>
      <p:pic>
        <p:nvPicPr>
          <p:cNvPr id="19" name="Picture 2" descr="J:\MARITA_Work\MARITA\KUNDEN\MTC\PPT ODETE\Flap bl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23406"/>
            <a:ext cx="5422232" cy="3252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298033" y="2070785"/>
            <a:ext cx="413886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2800" b="1">
                <a:solidFill>
                  <a:srgbClr val="DCE6F2"/>
                </a:solidFill>
                <a:latin typeface="Arial" charset="0"/>
                <a:cs typeface="Arial" charset="0"/>
              </a:rPr>
              <a:t>OBRIGADO PELA </a:t>
            </a:r>
          </a:p>
          <a:p>
            <a:pPr algn="ctr"/>
            <a:r>
              <a:rPr lang="pt-BR" sz="2800" b="1">
                <a:solidFill>
                  <a:srgbClr val="DCE6F2"/>
                </a:solidFill>
                <a:latin typeface="Arial" charset="0"/>
                <a:cs typeface="Arial" charset="0"/>
              </a:rPr>
              <a:t>ATENÇÃO DISPENSADA</a:t>
            </a:r>
          </a:p>
        </p:txBody>
      </p:sp>
      <p:pic>
        <p:nvPicPr>
          <p:cNvPr id="2" name="Picture 7">
            <a:extLst>
              <a:ext uri="{FF2B5EF4-FFF2-40B4-BE49-F238E27FC236}">
                <a16:creationId xmlns="" xmlns:a16="http://schemas.microsoft.com/office/drawing/2014/main" id="{395CA630-42F9-3424-1F57-89E854C66AB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20" y="40642"/>
            <a:ext cx="12192000" cy="11628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932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8641</TotalTime>
  <Words>549</Words>
  <Application>Microsoft Office PowerPoint</Application>
  <PresentationFormat>Personalizados</PresentationFormat>
  <Paragraphs>96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8" baseType="lpstr">
      <vt:lpstr>Office Theme</vt:lpstr>
      <vt:lpstr>Apresentação do PowerPoint</vt:lpstr>
      <vt:lpstr>Apresentação do PowerPoint</vt:lpstr>
      <vt:lpstr>Apresentação do PowerPoint</vt:lpstr>
      <vt:lpstr>  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Dell</cp:lastModifiedBy>
  <cp:revision>187</cp:revision>
  <dcterms:created xsi:type="dcterms:W3CDTF">2022-01-24T18:38:23Z</dcterms:created>
  <dcterms:modified xsi:type="dcterms:W3CDTF">2024-08-12T13:18:53Z</dcterms:modified>
</cp:coreProperties>
</file>